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8" r:id="rId2"/>
    <p:sldId id="259" r:id="rId3"/>
    <p:sldId id="482" r:id="rId4"/>
    <p:sldId id="483" r:id="rId5"/>
    <p:sldId id="484" r:id="rId6"/>
    <p:sldId id="485" r:id="rId7"/>
    <p:sldId id="486" r:id="rId8"/>
    <p:sldId id="487" r:id="rId9"/>
    <p:sldId id="488" r:id="rId10"/>
    <p:sldId id="334" r:id="rId11"/>
    <p:sldId id="274" r:id="rId12"/>
    <p:sldId id="561" r:id="rId13"/>
    <p:sldId id="333" r:id="rId14"/>
    <p:sldId id="338" r:id="rId15"/>
    <p:sldId id="478" r:id="rId16"/>
    <p:sldId id="355" r:id="rId17"/>
    <p:sldId id="489" r:id="rId18"/>
    <p:sldId id="479" r:id="rId19"/>
    <p:sldId id="480" r:id="rId20"/>
    <p:sldId id="260" r:id="rId21"/>
    <p:sldId id="345" r:id="rId22"/>
    <p:sldId id="558" r:id="rId23"/>
    <p:sldId id="560" r:id="rId24"/>
    <p:sldId id="559" r:id="rId25"/>
    <p:sldId id="490" r:id="rId26"/>
    <p:sldId id="417" r:id="rId27"/>
    <p:sldId id="418" r:id="rId28"/>
    <p:sldId id="420" r:id="rId29"/>
    <p:sldId id="423" r:id="rId30"/>
    <p:sldId id="421" r:id="rId31"/>
    <p:sldId id="424" r:id="rId32"/>
    <p:sldId id="422" r:id="rId33"/>
    <p:sldId id="426" r:id="rId34"/>
    <p:sldId id="425" r:id="rId35"/>
    <p:sldId id="428" r:id="rId36"/>
    <p:sldId id="449" r:id="rId37"/>
    <p:sldId id="427" r:id="rId38"/>
    <p:sldId id="431" r:id="rId39"/>
    <p:sldId id="429" r:id="rId40"/>
    <p:sldId id="430" r:id="rId41"/>
    <p:sldId id="433" r:id="rId42"/>
    <p:sldId id="434" r:id="rId43"/>
    <p:sldId id="436" r:id="rId44"/>
    <p:sldId id="437" r:id="rId45"/>
    <p:sldId id="438" r:id="rId46"/>
    <p:sldId id="439" r:id="rId47"/>
    <p:sldId id="441" r:id="rId48"/>
    <p:sldId id="353" r:id="rId49"/>
    <p:sldId id="360" r:id="rId50"/>
    <p:sldId id="452" r:id="rId51"/>
    <p:sldId id="491" r:id="rId52"/>
    <p:sldId id="359" r:id="rId53"/>
    <p:sldId id="362" r:id="rId54"/>
    <p:sldId id="361" r:id="rId55"/>
    <p:sldId id="363" r:id="rId56"/>
    <p:sldId id="451" r:id="rId57"/>
    <p:sldId id="261" r:id="rId58"/>
    <p:sldId id="440" r:id="rId59"/>
    <p:sldId id="262" r:id="rId60"/>
    <p:sldId id="450" r:id="rId61"/>
    <p:sldId id="416" r:id="rId62"/>
    <p:sldId id="443" r:id="rId63"/>
    <p:sldId id="453" r:id="rId64"/>
    <p:sldId id="442" r:id="rId65"/>
    <p:sldId id="444" r:id="rId66"/>
    <p:sldId id="454" r:id="rId67"/>
    <p:sldId id="456" r:id="rId68"/>
    <p:sldId id="459" r:id="rId69"/>
    <p:sldId id="462" r:id="rId70"/>
    <p:sldId id="492" r:id="rId71"/>
    <p:sldId id="534" r:id="rId72"/>
    <p:sldId id="536" r:id="rId73"/>
    <p:sldId id="537" r:id="rId74"/>
    <p:sldId id="538" r:id="rId75"/>
    <p:sldId id="539" r:id="rId76"/>
    <p:sldId id="541" r:id="rId77"/>
    <p:sldId id="540" r:id="rId78"/>
    <p:sldId id="535" r:id="rId79"/>
    <p:sldId id="543" r:id="rId80"/>
    <p:sldId id="545" r:id="rId81"/>
    <p:sldId id="546" r:id="rId82"/>
    <p:sldId id="544" r:id="rId83"/>
    <p:sldId id="548" r:id="rId84"/>
    <p:sldId id="549" r:id="rId85"/>
    <p:sldId id="550" r:id="rId86"/>
    <p:sldId id="551" r:id="rId87"/>
    <p:sldId id="552" r:id="rId88"/>
    <p:sldId id="553" r:id="rId89"/>
    <p:sldId id="554" r:id="rId90"/>
    <p:sldId id="555" r:id="rId91"/>
    <p:sldId id="264" r:id="rId92"/>
    <p:sldId id="265" r:id="rId93"/>
    <p:sldId id="266" r:id="rId94"/>
    <p:sldId id="268" r:id="rId95"/>
    <p:sldId id="267" r:id="rId96"/>
    <p:sldId id="269" r:id="rId97"/>
    <p:sldId id="278" r:id="rId98"/>
    <p:sldId id="279" r:id="rId99"/>
    <p:sldId id="280" r:id="rId100"/>
    <p:sldId id="281" r:id="rId101"/>
    <p:sldId id="282" r:id="rId102"/>
    <p:sldId id="285" r:id="rId103"/>
    <p:sldId id="286" r:id="rId104"/>
    <p:sldId id="287" r:id="rId105"/>
    <p:sldId id="289" r:id="rId106"/>
    <p:sldId id="291" r:id="rId107"/>
    <p:sldId id="288" r:id="rId108"/>
    <p:sldId id="292" r:id="rId109"/>
    <p:sldId id="293" r:id="rId110"/>
    <p:sldId id="294" r:id="rId111"/>
    <p:sldId id="295" r:id="rId112"/>
    <p:sldId id="296" r:id="rId113"/>
    <p:sldId id="297" r:id="rId114"/>
    <p:sldId id="298" r:id="rId115"/>
    <p:sldId id="299" r:id="rId116"/>
    <p:sldId id="300" r:id="rId117"/>
    <p:sldId id="301" r:id="rId118"/>
    <p:sldId id="556" r:id="rId119"/>
    <p:sldId id="557" r:id="rId120"/>
    <p:sldId id="387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2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5FC29-A1A0-4AD5-B53C-2E36669BD36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0A4FC-E7AF-48AF-AA42-2C5E5044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75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F8157-BC84-4967-81B6-756D7C69DF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6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1A22-C498-43B6-BF45-19E2057DF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BFB61-45F4-4EF7-9DC0-2ED2DE912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56C90-7639-4287-A5A6-E10AA68B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2F8D-3932-4B49-A3FA-8B831B7A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A4A07-6EEF-4A6D-84A3-5F8940163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0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03D4-F2BA-4959-A949-75EA3E7F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483BA-23BC-4B18-8B5B-A50607612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40AAA-1F5E-4EF1-B4B6-45942721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D4636-2E5C-40FF-8BD7-6339C110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DB76-CD22-4757-B11B-2C01131D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BF79A-6755-403D-A50F-2F4A63D71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E23CF-895C-452D-8ADC-EC800CD08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F4FEB-62B8-45AE-B1A3-0C3D37D0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F81A0-5C3F-4F28-B125-5F2B55C9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D248-F00B-409B-BCDE-AC379942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3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3D94-7357-478E-BF92-104C7AFA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01FB9-9619-4ECE-B6BA-2C7FDF79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7B020-3D17-4EFD-93CB-B7D7065D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4C89-9A12-4E24-B63C-129DF948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1F6E-6479-4C38-86B9-3315AA6E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3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655B-E398-4F93-A29D-1FBF599F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BE6D3-0CF4-4A80-BA38-16D8E77A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14B2D-BB6D-4122-BC2F-F11A5B32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47058-0A74-4C23-AA74-08E64680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D93D1-2E65-4347-8518-8B6DD86A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AC71-B6E2-4358-AF77-C31C831A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3890-C937-4D50-8C65-04A2F2F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DA16B-0B5E-472A-98D5-A6909B25D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84075-F03D-43CC-9073-84B17FEF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8BB31-A2F7-45BE-B5C0-A2D6BC17B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77494-6ED7-4451-96F2-E1AAB382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1328-AC6A-46AC-B378-9C93F9BF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BC575-47B3-407F-9C64-A8161FF9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57A88-6AE7-441B-B9E0-D3CCFF5C2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EACE3-D7F5-4B1C-82EB-7C2D5A493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B23F5-8232-4560-B511-4214BB90C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9A65F6-E3B8-4364-A321-54EEEA67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95495-A854-4BF2-89DC-5AE57EF7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2C3FA-553A-4B79-A1E9-243740DE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C4B5-A171-41BE-85DF-C79E95AE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9AAA9-20DC-4E00-B2E1-3C4C99A5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5CBA0-6E90-4533-8FA8-61AE8ACEA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CB744-D037-4715-AFBD-7E45F3E7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8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521D8D-DD41-4DE1-B2A0-E2B83451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576FB-1EB0-4AE4-8676-A5E07818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66DCE-E96F-4D2E-BAD8-9BBF82F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5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2206-1AA3-491A-94EF-F9E7822C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67D09-717B-484C-8CD4-52EBD347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1E043-7D1E-42B6-A0B6-D549E1A54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680EE-E7B8-471C-987A-1A03BAC1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7017F-3640-41B2-92F1-DFEC41237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51098-4AD1-44F1-8C2E-D7635B46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0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2108-5169-4A76-8A3A-477898D8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84753-3B40-4EB5-93E3-051F75AF1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E8FFC-C0A3-4937-85B8-7D73490FE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7E859-49BC-437F-A2EF-A9A365BD6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73EE5-550E-4C33-95D1-021D91088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31316-F0F7-48DA-866C-22BC320A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3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F70F6-49AD-4522-95BC-1D203B4B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86E7E-A7B8-4CAC-AA00-CC22342BE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B9EAA-F6B2-490E-86B2-AA6D08E58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4E82D-42D9-40D2-AD8D-DAD6FB327F1C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EFC9B-AC5F-4A23-9A45-0A6BCE2AE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F60ED-0E32-4937-8515-68749AB1E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B9537-5F34-44B3-8BB0-D6460DC45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45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bigbioinformatics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bioinformatics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bioinformatics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cbi.nlm.nih.gov/sra/docs/sragrowth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ncbi.nlm.nih.gov/sra/docs/sragrowth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blog/2017/10/10/impressive-growth-r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blog/2017/10/10/impressive-growth-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1000.com/2016/07/14/going-with-the-workflow-an-interview-with-bioconductor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ortech.org/wp-content/uploads/2017/04/python-software-logo.jpg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ps.leeds.ac.uk/events/event/5932/how-can-matlab-help-research-workflows" TargetMode="External"/><Relationship Id="rId4" Type="http://schemas.openxmlformats.org/officeDocument/2006/relationships/image" Target="../media/image20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3149"/>
            <a:ext cx="9144000" cy="2387600"/>
          </a:xfrm>
        </p:spPr>
        <p:txBody>
          <a:bodyPr/>
          <a:lstStyle/>
          <a:p>
            <a:r>
              <a:rPr lang="en-US" dirty="0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2823"/>
            <a:ext cx="9144000" cy="2278645"/>
          </a:xfrm>
        </p:spPr>
        <p:txBody>
          <a:bodyPr>
            <a:normAutofit/>
          </a:bodyPr>
          <a:lstStyle/>
          <a:p>
            <a:r>
              <a:rPr lang="en-US" b="1" dirty="0"/>
              <a:t>Beginner Workshop: “R for Biologists”</a:t>
            </a:r>
          </a:p>
          <a:p>
            <a:endParaRPr lang="en-US" dirty="0"/>
          </a:p>
          <a:p>
            <a:r>
              <a:rPr lang="en-US" dirty="0"/>
              <a:t>Module 1: Orientation and Setting up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08"/>
          <a:stretch/>
        </p:blipFill>
        <p:spPr>
          <a:xfrm>
            <a:off x="3547363" y="503312"/>
            <a:ext cx="5097273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2:1 lecture and hands-on activities.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546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77F6ED-D1C5-4E9F-9889-3FD38BA09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923"/>
            <a:ext cx="12192000" cy="56681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5DDA02-EEDA-4ED2-B5F1-4812DF728773}"/>
              </a:ext>
            </a:extLst>
          </p:cNvPr>
          <p:cNvSpPr/>
          <p:nvPr/>
        </p:nvSpPr>
        <p:spPr>
          <a:xfrm>
            <a:off x="0" y="1732548"/>
            <a:ext cx="2194560" cy="558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4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894C7-F5E3-4DC5-B32E-47D3BF6D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204"/>
            <a:ext cx="12192000" cy="5623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58BAB-87CA-478C-86E4-FCFCF1180363}"/>
              </a:ext>
            </a:extLst>
          </p:cNvPr>
          <p:cNvSpPr/>
          <p:nvPr/>
        </p:nvSpPr>
        <p:spPr>
          <a:xfrm>
            <a:off x="3580599" y="1280161"/>
            <a:ext cx="1568917" cy="471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6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553097-C3B9-42BC-89DF-B41D42197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54" y="1535027"/>
            <a:ext cx="11656194" cy="37879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937897-0400-499A-A690-73D86E42B390}"/>
              </a:ext>
            </a:extLst>
          </p:cNvPr>
          <p:cNvSpPr/>
          <p:nvPr/>
        </p:nvSpPr>
        <p:spPr>
          <a:xfrm>
            <a:off x="2589198" y="1934679"/>
            <a:ext cx="375384" cy="269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C2A6E-6C3B-44C5-B734-E4101E93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1433234"/>
            <a:ext cx="4906060" cy="39915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2449F9-26DB-4B51-ABD4-BE52589129CA}"/>
              </a:ext>
            </a:extLst>
          </p:cNvPr>
          <p:cNvSpPr/>
          <p:nvPr/>
        </p:nvSpPr>
        <p:spPr>
          <a:xfrm>
            <a:off x="6805063" y="4889635"/>
            <a:ext cx="837396" cy="327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89113-87B1-4B80-B514-08B7045D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80" y="1466576"/>
            <a:ext cx="4934639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611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A95F5-E1F5-4C69-8DA4-063484238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759" y="1485629"/>
            <a:ext cx="5058481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730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BE702-B36F-4524-A291-BF2DA55B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RStudio</a:t>
            </a:r>
          </a:p>
        </p:txBody>
      </p:sp>
    </p:spTree>
    <p:extLst>
      <p:ext uri="{BB962C8B-B14F-4D97-AF65-F5344CB8AC3E}">
        <p14:creationId xmlns:p14="http://schemas.microsoft.com/office/powerpoint/2010/main" val="12495587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F7795-ABA7-44A7-BEF6-D479E5D3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318653"/>
            <a:ext cx="8202170" cy="622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A3F955-2D8C-4D15-90E6-0E69BFA5255A}"/>
              </a:ext>
            </a:extLst>
          </p:cNvPr>
          <p:cNvSpPr/>
          <p:nvPr/>
        </p:nvSpPr>
        <p:spPr>
          <a:xfrm>
            <a:off x="3399133" y="2523938"/>
            <a:ext cx="6105594" cy="9994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62E4A-A9A9-4233-AD30-B2E273DA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" y="0"/>
            <a:ext cx="1210935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31E849-7837-408D-B533-13527C619622}"/>
              </a:ext>
            </a:extLst>
          </p:cNvPr>
          <p:cNvSpPr/>
          <p:nvPr/>
        </p:nvSpPr>
        <p:spPr>
          <a:xfrm>
            <a:off x="7860484" y="8389"/>
            <a:ext cx="637564" cy="276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6E1B1-42C3-4982-BF24-FFF48724D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41" y="0"/>
            <a:ext cx="998211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3C826E-F660-40D0-9038-6BD4650BDC10}"/>
              </a:ext>
            </a:extLst>
          </p:cNvPr>
          <p:cNvSpPr/>
          <p:nvPr/>
        </p:nvSpPr>
        <p:spPr>
          <a:xfrm>
            <a:off x="3363985" y="3614508"/>
            <a:ext cx="1702965" cy="798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5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422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942B3-F30A-449B-B168-D3649DB43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00" y="0"/>
            <a:ext cx="9033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0E82B8-3C49-409C-AC7C-2F04BDB9DFBA}"/>
              </a:ext>
            </a:extLst>
          </p:cNvPr>
          <p:cNvSpPr/>
          <p:nvPr/>
        </p:nvSpPr>
        <p:spPr>
          <a:xfrm>
            <a:off x="2098840" y="1693429"/>
            <a:ext cx="3119112" cy="915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D99B3-61CF-45B4-BB68-EDAAC6E4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01" y="1390365"/>
            <a:ext cx="5172797" cy="40772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0CCC1-3F63-4001-8294-574438AE1227}"/>
              </a:ext>
            </a:extLst>
          </p:cNvPr>
          <p:cNvSpPr/>
          <p:nvPr/>
        </p:nvSpPr>
        <p:spPr>
          <a:xfrm>
            <a:off x="6711193" y="4738633"/>
            <a:ext cx="847288" cy="4457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4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8D99B3-61CF-45B4-BB68-EDAAC6E4A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9601" y="1411414"/>
            <a:ext cx="5172797" cy="40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23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078B9-D629-450E-BAFE-4BC56AA2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10"/>
            <a:ext cx="12192000" cy="657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55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25C49-5FE7-4351-9089-40007241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1728550"/>
            <a:ext cx="7097115" cy="340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5164A0-4361-415E-8147-E8410EE4745A}"/>
              </a:ext>
            </a:extLst>
          </p:cNvPr>
          <p:cNvSpPr/>
          <p:nvPr/>
        </p:nvSpPr>
        <p:spPr>
          <a:xfrm>
            <a:off x="6526635" y="4570854"/>
            <a:ext cx="1031846" cy="244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0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98D68-54AD-4CE9-A344-D7A14EB65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30" y="0"/>
            <a:ext cx="707514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50F72C-F693-419B-8397-62E11AC29FEB}"/>
              </a:ext>
            </a:extLst>
          </p:cNvPr>
          <p:cNvSpPr/>
          <p:nvPr/>
        </p:nvSpPr>
        <p:spPr>
          <a:xfrm>
            <a:off x="2885813" y="1458538"/>
            <a:ext cx="1258348" cy="277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9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2A291-BA1B-4B88-85B3-D90C2AC7C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26" y="0"/>
            <a:ext cx="71055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31B361-B16D-4FC8-9009-CD1C052C5DE5}"/>
              </a:ext>
            </a:extLst>
          </p:cNvPr>
          <p:cNvSpPr/>
          <p:nvPr/>
        </p:nvSpPr>
        <p:spPr>
          <a:xfrm>
            <a:off x="8380603" y="6332542"/>
            <a:ext cx="1031846" cy="370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55E53-CF29-4AC1-8835-0D7D3F57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1"/>
            <a:ext cx="12192000" cy="65986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7E349E-676B-4E2E-9DBF-CEA74E20742F}"/>
              </a:ext>
            </a:extLst>
          </p:cNvPr>
          <p:cNvSpPr/>
          <p:nvPr/>
        </p:nvSpPr>
        <p:spPr>
          <a:xfrm>
            <a:off x="0" y="612648"/>
            <a:ext cx="6014906" cy="6056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EB02D-4BAC-485E-A814-A2E5A3E6E760}"/>
              </a:ext>
            </a:extLst>
          </p:cNvPr>
          <p:cNvSpPr/>
          <p:nvPr/>
        </p:nvSpPr>
        <p:spPr>
          <a:xfrm>
            <a:off x="7306848" y="1470111"/>
            <a:ext cx="1597246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Tidyverse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C4BD8-C848-4E37-BAF6-39B4E07183F8}"/>
              </a:ext>
            </a:extLst>
          </p:cNvPr>
          <p:cNvSpPr/>
          <p:nvPr/>
        </p:nvSpPr>
        <p:spPr>
          <a:xfrm>
            <a:off x="6821328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65C4D6-47D3-4FB9-8ECF-7BE7BEBB73D3}"/>
              </a:ext>
            </a:extLst>
          </p:cNvPr>
          <p:cNvSpPr/>
          <p:nvPr/>
        </p:nvSpPr>
        <p:spPr>
          <a:xfrm>
            <a:off x="9148787" y="2701051"/>
            <a:ext cx="1597247" cy="870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qPCR Analysis with 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E510180-B63D-4299-AB70-1B4F9725CEA6}"/>
              </a:ext>
            </a:extLst>
          </p:cNvPr>
          <p:cNvSpPr/>
          <p:nvPr/>
        </p:nvSpPr>
        <p:spPr>
          <a:xfrm rot="2700000">
            <a:off x="8784359" y="2312394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B2619-886A-446C-B413-5BD4FF93D5BF}"/>
              </a:ext>
            </a:extLst>
          </p:cNvPr>
          <p:cNvSpPr/>
          <p:nvPr/>
        </p:nvSpPr>
        <p:spPr>
          <a:xfrm>
            <a:off x="9148787" y="4272701"/>
            <a:ext cx="1597247" cy="870695"/>
          </a:xfrm>
          <a:prstGeom prst="rect">
            <a:avLst/>
          </a:prstGeom>
          <a:solidFill>
            <a:srgbClr val="F2F2F2">
              <a:alpha val="61961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Viral Genome Analysis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695084-EC5E-47C7-B984-71A057017FD7}"/>
              </a:ext>
            </a:extLst>
          </p:cNvPr>
          <p:cNvSpPr/>
          <p:nvPr/>
        </p:nvSpPr>
        <p:spPr>
          <a:xfrm rot="5400000">
            <a:off x="9774655" y="3833163"/>
            <a:ext cx="345508" cy="178121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20411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EB02D-4BAC-485E-A814-A2E5A3E6E760}"/>
              </a:ext>
            </a:extLst>
          </p:cNvPr>
          <p:cNvSpPr/>
          <p:nvPr/>
        </p:nvSpPr>
        <p:spPr>
          <a:xfrm>
            <a:off x="7306848" y="1470111"/>
            <a:ext cx="1597246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Tidyverse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C4BD8-C848-4E37-BAF6-39B4E07183F8}"/>
              </a:ext>
            </a:extLst>
          </p:cNvPr>
          <p:cNvSpPr/>
          <p:nvPr/>
        </p:nvSpPr>
        <p:spPr>
          <a:xfrm>
            <a:off x="6821328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65C4D6-47D3-4FB9-8ECF-7BE7BEBB73D3}"/>
              </a:ext>
            </a:extLst>
          </p:cNvPr>
          <p:cNvSpPr/>
          <p:nvPr/>
        </p:nvSpPr>
        <p:spPr>
          <a:xfrm>
            <a:off x="9148787" y="2701051"/>
            <a:ext cx="1597247" cy="870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qPCR Analysis with 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E510180-B63D-4299-AB70-1B4F9725CEA6}"/>
              </a:ext>
            </a:extLst>
          </p:cNvPr>
          <p:cNvSpPr/>
          <p:nvPr/>
        </p:nvSpPr>
        <p:spPr>
          <a:xfrm rot="2700000">
            <a:off x="8784359" y="2312394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B2619-886A-446C-B413-5BD4FF93D5BF}"/>
              </a:ext>
            </a:extLst>
          </p:cNvPr>
          <p:cNvSpPr/>
          <p:nvPr/>
        </p:nvSpPr>
        <p:spPr>
          <a:xfrm>
            <a:off x="9148787" y="4272701"/>
            <a:ext cx="1597247" cy="870695"/>
          </a:xfrm>
          <a:prstGeom prst="rect">
            <a:avLst/>
          </a:prstGeom>
          <a:solidFill>
            <a:srgbClr val="F2F2F2">
              <a:alpha val="61961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Viral Genome Analysis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695084-EC5E-47C7-B984-71A057017FD7}"/>
              </a:ext>
            </a:extLst>
          </p:cNvPr>
          <p:cNvSpPr/>
          <p:nvPr/>
        </p:nvSpPr>
        <p:spPr>
          <a:xfrm rot="5400000">
            <a:off x="9774655" y="3833163"/>
            <a:ext cx="345508" cy="178121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4E3B0-06B0-4D39-AB9E-EDC9B42E5144}"/>
              </a:ext>
            </a:extLst>
          </p:cNvPr>
          <p:cNvSpPr txBox="1"/>
          <p:nvPr/>
        </p:nvSpPr>
        <p:spPr>
          <a:xfrm>
            <a:off x="677069" y="3690028"/>
            <a:ext cx="5786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Homework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/>
              <a:t>Complete the “Introduction to R” course in DataCamp</a:t>
            </a:r>
          </a:p>
        </p:txBody>
      </p:sp>
    </p:spTree>
    <p:extLst>
      <p:ext uri="{BB962C8B-B14F-4D97-AF65-F5344CB8AC3E}">
        <p14:creationId xmlns:p14="http://schemas.microsoft.com/office/powerpoint/2010/main" val="374384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r>
              <a:rPr lang="en-US" dirty="0"/>
              <a:t>Post questions in the chat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499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C42C-4E51-4B66-9C86-13FA0AFE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E6E01-E42B-488D-8C9F-B8D58996E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Complete Introductory R course in DataCamp </a:t>
            </a:r>
          </a:p>
        </p:txBody>
      </p:sp>
    </p:spTree>
    <p:extLst>
      <p:ext uri="{BB962C8B-B14F-4D97-AF65-F5344CB8AC3E}">
        <p14:creationId xmlns:p14="http://schemas.microsoft.com/office/powerpoint/2010/main" val="1270596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r>
              <a:rPr lang="en-US" dirty="0"/>
              <a:t>Post questions in the chat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Outline</a:t>
            </a:r>
          </a:p>
          <a:p>
            <a:r>
              <a:rPr lang="en-US" dirty="0"/>
              <a:t>Module 1: Orientation and setting up R</a:t>
            </a:r>
          </a:p>
          <a:p>
            <a:r>
              <a:rPr lang="en-US" dirty="0"/>
              <a:t>Module 2: Data structures in R</a:t>
            </a:r>
          </a:p>
          <a:p>
            <a:r>
              <a:rPr lang="en-US" dirty="0"/>
              <a:t>Module 3: Fundamental programming concepts in R</a:t>
            </a:r>
          </a:p>
          <a:p>
            <a:r>
              <a:rPr lang="en-US" dirty="0"/>
              <a:t>Module 4: Review week</a:t>
            </a:r>
          </a:p>
          <a:p>
            <a:r>
              <a:rPr lang="en-US" dirty="0"/>
              <a:t>Module 5: The </a:t>
            </a:r>
            <a:r>
              <a:rPr lang="en-US" dirty="0" err="1"/>
              <a:t>Tidyverse</a:t>
            </a:r>
            <a:endParaRPr lang="en-US" dirty="0"/>
          </a:p>
          <a:p>
            <a:r>
              <a:rPr lang="en-US" dirty="0"/>
              <a:t>Module 6: R for biological data science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7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this workshop, you will learn the following topics: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Data structures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Plotting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Reading/writing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Conditional logic &amp; control flow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Function definitions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Data processing pipelines with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tidyverse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7479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From this workshop, you will learn the following topics: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Data structures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Plotting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Reading/writing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Conditional logic &amp; control flow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Function definitions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Data processing pipelines with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tidyverse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b="1" dirty="0"/>
              <a:t>By the end, you will gain the skills and confidence to use R in your research.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2479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32A1E9-EF3C-49EF-9CD7-306A4377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7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Complete the assignments in DataCamp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9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Complete the assignments in DataCamp</a:t>
            </a:r>
          </a:p>
          <a:p>
            <a:r>
              <a:rPr lang="en-US" dirty="0"/>
              <a:t>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8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Complete the assignments in DataCamp</a:t>
            </a:r>
          </a:p>
          <a:p>
            <a:r>
              <a:rPr lang="en-US" dirty="0"/>
              <a:t>Pursue outside learning (e.g., </a:t>
            </a:r>
            <a:r>
              <a:rPr lang="en-US" dirty="0" err="1"/>
              <a:t>codecademy</a:t>
            </a:r>
            <a:r>
              <a:rPr lang="en-US" dirty="0"/>
              <a:t>, RStudio books, etc)</a:t>
            </a:r>
          </a:p>
          <a:p>
            <a:r>
              <a:rPr lang="en-US" b="1" dirty="0"/>
              <a:t>Communicate with your instructors</a:t>
            </a:r>
          </a:p>
          <a:p>
            <a:pPr lvl="1"/>
            <a:r>
              <a:rPr lang="en-US" dirty="0"/>
              <a:t>Email any time and attend Zoom office hours (listed in the syllabus)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0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6CE5-70CD-45F3-9434-D17634CA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Orientation</a:t>
            </a:r>
          </a:p>
        </p:txBody>
      </p:sp>
    </p:spTree>
    <p:extLst>
      <p:ext uri="{BB962C8B-B14F-4D97-AF65-F5344CB8AC3E}">
        <p14:creationId xmlns:p14="http://schemas.microsoft.com/office/powerpoint/2010/main" val="866033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0A9B-AF4C-44B3-94C6-196A4A73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Bootcamp Instructors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95FBA9-276E-4903-9935-A5D29F5FDB23}"/>
              </a:ext>
            </a:extLst>
          </p:cNvPr>
          <p:cNvGrpSpPr/>
          <p:nvPr/>
        </p:nvGrpSpPr>
        <p:grpSpPr>
          <a:xfrm>
            <a:off x="2049550" y="2404982"/>
            <a:ext cx="2059982" cy="3446880"/>
            <a:chOff x="3714402" y="1707589"/>
            <a:chExt cx="1409693" cy="2358779"/>
          </a:xfrm>
        </p:grpSpPr>
        <p:pic>
          <p:nvPicPr>
            <p:cNvPr id="12" name="Picture 11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EED84817-64C2-429C-BFA4-6926682AE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1" r="15081"/>
            <a:stretch/>
          </p:blipFill>
          <p:spPr>
            <a:xfrm>
              <a:off x="3714402" y="1707589"/>
              <a:ext cx="1409693" cy="199740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446356-DF74-4078-9091-B58B06138E80}"/>
                </a:ext>
              </a:extLst>
            </p:cNvPr>
            <p:cNvSpPr txBox="1"/>
            <p:nvPr/>
          </p:nvSpPr>
          <p:spPr>
            <a:xfrm>
              <a:off x="3721365" y="3697036"/>
              <a:ext cx="1356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Henry Miller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3C60DC-81F5-42A7-B800-020348563EE6}"/>
              </a:ext>
            </a:extLst>
          </p:cNvPr>
          <p:cNvGrpSpPr/>
          <p:nvPr/>
        </p:nvGrpSpPr>
        <p:grpSpPr>
          <a:xfrm>
            <a:off x="5066011" y="2422398"/>
            <a:ext cx="2059981" cy="3429464"/>
            <a:chOff x="5778635" y="1719507"/>
            <a:chExt cx="1409692" cy="2346861"/>
          </a:xfrm>
        </p:grpSpPr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93D7708A-81DB-4B08-8146-076852C7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78635" y="1719507"/>
              <a:ext cx="1409692" cy="197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1CE4FF-840D-476E-A457-CE0480B5D665}"/>
                </a:ext>
              </a:extLst>
            </p:cNvPr>
            <p:cNvSpPr txBox="1"/>
            <p:nvPr/>
          </p:nvSpPr>
          <p:spPr>
            <a:xfrm>
              <a:off x="5860458" y="3697036"/>
              <a:ext cx="1246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Simon Levy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D361343-56F7-4BED-B8D5-84A0AB46CEF6}"/>
              </a:ext>
            </a:extLst>
          </p:cNvPr>
          <p:cNvGrpSpPr/>
          <p:nvPr/>
        </p:nvGrpSpPr>
        <p:grpSpPr>
          <a:xfrm>
            <a:off x="8082467" y="2404982"/>
            <a:ext cx="2059982" cy="3446880"/>
            <a:chOff x="7842865" y="1707589"/>
            <a:chExt cx="1409693" cy="2358779"/>
          </a:xfrm>
        </p:grpSpPr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4A524D5E-4D19-4A28-A244-C4B1BAF77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2" r="14712"/>
            <a:stretch/>
          </p:blipFill>
          <p:spPr bwMode="auto">
            <a:xfrm>
              <a:off x="7842865" y="1707589"/>
              <a:ext cx="1409693" cy="199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047248-C60F-4CCC-8405-0289E8137918}"/>
                </a:ext>
              </a:extLst>
            </p:cNvPr>
            <p:cNvSpPr txBox="1"/>
            <p:nvPr/>
          </p:nvSpPr>
          <p:spPr>
            <a:xfrm>
              <a:off x="7958491" y="3697036"/>
              <a:ext cx="1176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Aiola Stoja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365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97CA72-866B-4B7E-B9EB-7E23FC35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8" y="192087"/>
            <a:ext cx="3932237" cy="1600200"/>
          </a:xfrm>
        </p:spPr>
        <p:txBody>
          <a:bodyPr/>
          <a:lstStyle/>
          <a:p>
            <a:r>
              <a:rPr lang="en-US" dirty="0"/>
              <a:t>About BIG club</a:t>
            </a:r>
          </a:p>
        </p:txBody>
      </p:sp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5467350" y="1135062"/>
            <a:ext cx="6172200" cy="48736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84AEE-6FBD-405D-91F1-ABC63F69B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688" y="1792287"/>
            <a:ext cx="4665662" cy="4600575"/>
          </a:xfrm>
        </p:spPr>
        <p:txBody>
          <a:bodyPr>
            <a:normAutofit/>
          </a:bodyPr>
          <a:lstStyle/>
          <a:p>
            <a:r>
              <a:rPr lang="en-US" dirty="0"/>
              <a:t>Bioinformatics Interest Group (BIG) is a new UT Health SA club promoting student engagement with bioinformatics.</a:t>
            </a:r>
          </a:p>
          <a:p>
            <a:endParaRPr lang="en-US" dirty="0"/>
          </a:p>
          <a:p>
            <a:r>
              <a:rPr lang="en-US" u="sng" dirty="0"/>
              <a:t>Leadership</a:t>
            </a:r>
          </a:p>
          <a:p>
            <a:r>
              <a:rPr lang="en-US" b="1" dirty="0"/>
              <a:t>President</a:t>
            </a:r>
            <a:r>
              <a:rPr lang="en-US" dirty="0"/>
              <a:t>: Muku Bhandari</a:t>
            </a:r>
          </a:p>
          <a:p>
            <a:r>
              <a:rPr lang="en-US" b="1" dirty="0"/>
              <a:t>Vice President</a:t>
            </a:r>
            <a:r>
              <a:rPr lang="en-US" dirty="0"/>
              <a:t>: Victoria Alers</a:t>
            </a:r>
          </a:p>
          <a:p>
            <a:r>
              <a:rPr lang="en-US" b="1" dirty="0"/>
              <a:t>Secretary</a:t>
            </a:r>
            <a:r>
              <a:rPr lang="en-US" dirty="0"/>
              <a:t>: Paul Ramirez</a:t>
            </a:r>
          </a:p>
          <a:p>
            <a:r>
              <a:rPr lang="en-US" b="1" dirty="0"/>
              <a:t>Training committee chair</a:t>
            </a:r>
            <a:r>
              <a:rPr lang="en-US" dirty="0"/>
              <a:t>: Henry Miller</a:t>
            </a:r>
          </a:p>
          <a:p>
            <a:r>
              <a:rPr lang="en-US" b="1" dirty="0"/>
              <a:t>Historian</a:t>
            </a:r>
            <a:r>
              <a:rPr lang="en-US" dirty="0"/>
              <a:t>: Aiola Stoja</a:t>
            </a:r>
          </a:p>
          <a:p>
            <a:r>
              <a:rPr lang="en-US" b="1" dirty="0"/>
              <a:t>Treasurer</a:t>
            </a:r>
            <a:r>
              <a:rPr lang="en-US" dirty="0"/>
              <a:t>: Meilinn Tram</a:t>
            </a:r>
          </a:p>
          <a:p>
            <a:endParaRPr lang="en-US" dirty="0"/>
          </a:p>
          <a:p>
            <a:r>
              <a:rPr lang="en-US" dirty="0"/>
              <a:t>All UT Health SA students are welcome to join our next meeting </a:t>
            </a:r>
            <a:r>
              <a:rPr lang="en-US" b="1" dirty="0"/>
              <a:t>Tomorrow from 6:30-7:30pm CST.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94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311084" y="732934"/>
            <a:ext cx="4328831" cy="341808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D8B77-093B-4C54-A4AF-AC0A11CF3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355" y="732934"/>
            <a:ext cx="6291854" cy="5392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9E7BB8-7E6A-463A-BDA1-41396FBEA004}"/>
              </a:ext>
            </a:extLst>
          </p:cNvPr>
          <p:cNvSpPr txBox="1"/>
          <p:nvPr/>
        </p:nvSpPr>
        <p:spPr>
          <a:xfrm>
            <a:off x="756502" y="5141479"/>
            <a:ext cx="4328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https://www.bigbioinformatics.org/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569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311084" y="732934"/>
            <a:ext cx="4328831" cy="341808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9E7BB8-7E6A-463A-BDA1-41396FBEA004}"/>
              </a:ext>
            </a:extLst>
          </p:cNvPr>
          <p:cNvSpPr txBox="1"/>
          <p:nvPr/>
        </p:nvSpPr>
        <p:spPr>
          <a:xfrm>
            <a:off x="756502" y="5141479"/>
            <a:ext cx="4328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https://www.bigbioinformatics.org/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837EA-C6A2-4F2B-9C89-6A0B5E8BD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073" y="1090925"/>
            <a:ext cx="4858428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68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>
          <a:xfrm>
            <a:off x="311084" y="732934"/>
            <a:ext cx="4328831" cy="341808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9E7BB8-7E6A-463A-BDA1-41396FBEA004}"/>
              </a:ext>
            </a:extLst>
          </p:cNvPr>
          <p:cNvSpPr txBox="1"/>
          <p:nvPr/>
        </p:nvSpPr>
        <p:spPr>
          <a:xfrm>
            <a:off x="756502" y="5141479"/>
            <a:ext cx="4328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https://www.bigbioinformatics.org/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50B3C-5109-422D-95BF-A04AD23F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978" y="711723"/>
            <a:ext cx="6288921" cy="54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43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2EF0-5141-46FF-8C14-17F708FF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45D70-2EEC-412E-AD2B-53A1F1BD6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should you learn computational biology?</a:t>
            </a:r>
          </a:p>
        </p:txBody>
      </p:sp>
    </p:spTree>
    <p:extLst>
      <p:ext uri="{BB962C8B-B14F-4D97-AF65-F5344CB8AC3E}">
        <p14:creationId xmlns:p14="http://schemas.microsoft.com/office/powerpoint/2010/main" val="180454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7F88E28-25A8-4EA4-B44B-ADB134E89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04" y="202233"/>
            <a:ext cx="9057592" cy="6453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23F18-0183-4C38-9809-5395B79F2518}"/>
              </a:ext>
            </a:extLst>
          </p:cNvPr>
          <p:cNvSpPr txBox="1"/>
          <p:nvPr/>
        </p:nvSpPr>
        <p:spPr>
          <a:xfrm>
            <a:off x="102765" y="645571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Fischer J.</a:t>
            </a:r>
            <a:r>
              <a:rPr lang="en-US" sz="1000" b="0" i="1" dirty="0">
                <a:solidFill>
                  <a:srgbClr val="444444"/>
                </a:solidFill>
                <a:effectLst/>
                <a:latin typeface="Open Sans"/>
              </a:rPr>
              <a:t>, et al.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en-US" sz="1000" b="1" i="0" dirty="0">
                <a:solidFill>
                  <a:srgbClr val="444444"/>
                </a:solidFill>
                <a:effectLst/>
                <a:latin typeface="open-sans-bold"/>
              </a:rPr>
              <a:t>Modulation of monocarboxylate transporter 8 oligomerization by specific pathogenic mutations. </a:t>
            </a:r>
            <a:r>
              <a:rPr lang="en-US" sz="1000" b="0" i="1" dirty="0">
                <a:solidFill>
                  <a:srgbClr val="444444"/>
                </a:solidFill>
                <a:effectLst/>
                <a:latin typeface="Open Sans"/>
              </a:rPr>
              <a:t>Journal of Molecular Endocrinology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. </a:t>
            </a:r>
            <a:r>
              <a:rPr lang="en-US" sz="1000" b="1" i="0" dirty="0">
                <a:solidFill>
                  <a:srgbClr val="444444"/>
                </a:solidFill>
                <a:effectLst/>
                <a:latin typeface="open-sans-bold"/>
              </a:rPr>
              <a:t>2015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, 54(1):39-50. PubMed ID: 25527620</a:t>
            </a:r>
            <a:endParaRPr lang="en-US" sz="1000" dirty="0"/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BC189F6D-CF8D-4A6E-98DC-0FFA5C271320}"/>
              </a:ext>
            </a:extLst>
          </p:cNvPr>
          <p:cNvSpPr/>
          <p:nvPr/>
        </p:nvSpPr>
        <p:spPr>
          <a:xfrm>
            <a:off x="3671581" y="1403059"/>
            <a:ext cx="4848837" cy="4051882"/>
          </a:xfrm>
          <a:prstGeom prst="heart">
            <a:avLst/>
          </a:prstGeom>
          <a:solidFill>
            <a:srgbClr val="FF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SLC16A2</a:t>
            </a:r>
          </a:p>
        </p:txBody>
      </p:sp>
    </p:spTree>
    <p:extLst>
      <p:ext uri="{BB962C8B-B14F-4D97-AF65-F5344CB8AC3E}">
        <p14:creationId xmlns:p14="http://schemas.microsoft.com/office/powerpoint/2010/main" val="47959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71810E-762E-480E-B523-37A1BA27689F}"/>
              </a:ext>
            </a:extLst>
          </p:cNvPr>
          <p:cNvGrpSpPr/>
          <p:nvPr/>
        </p:nvGrpSpPr>
        <p:grpSpPr>
          <a:xfrm>
            <a:off x="1508480" y="908108"/>
            <a:ext cx="4170866" cy="5041784"/>
            <a:chOff x="896084" y="620785"/>
            <a:chExt cx="4170866" cy="5041784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0141A073-836F-4A0A-9862-5B4D7E7CB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25" r="56915" b="14350"/>
            <a:stretch/>
          </p:blipFill>
          <p:spPr>
            <a:xfrm>
              <a:off x="896084" y="620785"/>
              <a:ext cx="3902418" cy="5041784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158562-EF50-4142-89A0-EDD5DB569DBF}"/>
                </a:ext>
              </a:extLst>
            </p:cNvPr>
            <p:cNvSpPr/>
            <p:nvPr/>
          </p:nvSpPr>
          <p:spPr>
            <a:xfrm>
              <a:off x="4479721" y="1459684"/>
              <a:ext cx="587229" cy="1182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F49F1D3D-0F46-416B-B922-7C4C6E90BED6}"/>
              </a:ext>
            </a:extLst>
          </p:cNvPr>
          <p:cNvSpPr/>
          <p:nvPr/>
        </p:nvSpPr>
        <p:spPr>
          <a:xfrm>
            <a:off x="6163111" y="2921466"/>
            <a:ext cx="1342239" cy="10150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DE0F9-5915-4F5D-BFAB-F3535F906580}"/>
              </a:ext>
            </a:extLst>
          </p:cNvPr>
          <p:cNvSpPr txBox="1"/>
          <p:nvPr/>
        </p:nvSpPr>
        <p:spPr>
          <a:xfrm>
            <a:off x="8450474" y="1652631"/>
            <a:ext cx="164179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:(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4DA62-EE52-4E38-993C-538F9FF875F0}"/>
              </a:ext>
            </a:extLst>
          </p:cNvPr>
          <p:cNvSpPr txBox="1"/>
          <p:nvPr/>
        </p:nvSpPr>
        <p:spPr>
          <a:xfrm>
            <a:off x="102765" y="645571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Fischer J.</a:t>
            </a:r>
            <a:r>
              <a:rPr lang="en-US" sz="1000" b="0" i="1" dirty="0">
                <a:solidFill>
                  <a:srgbClr val="444444"/>
                </a:solidFill>
                <a:effectLst/>
                <a:latin typeface="Open Sans"/>
              </a:rPr>
              <a:t>, et al.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en-US" sz="1000" b="1" i="0" dirty="0">
                <a:solidFill>
                  <a:srgbClr val="444444"/>
                </a:solidFill>
                <a:effectLst/>
                <a:latin typeface="open-sans-bold"/>
              </a:rPr>
              <a:t>Modulation of monocarboxylate transporter 8 oligomerization by specific pathogenic mutations. </a:t>
            </a:r>
            <a:r>
              <a:rPr lang="en-US" sz="1000" b="0" i="1" dirty="0">
                <a:solidFill>
                  <a:srgbClr val="444444"/>
                </a:solidFill>
                <a:effectLst/>
                <a:latin typeface="Open Sans"/>
              </a:rPr>
              <a:t>Journal of Molecular Endocrinology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. </a:t>
            </a:r>
            <a:r>
              <a:rPr lang="en-US" sz="1000" b="1" i="0" dirty="0">
                <a:solidFill>
                  <a:srgbClr val="444444"/>
                </a:solidFill>
                <a:effectLst/>
                <a:latin typeface="open-sans-bold"/>
              </a:rPr>
              <a:t>2015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, 54(1):39-50. PubMed ID: 25527620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4629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5C13BA-C256-4DC7-A344-9361077AA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79" y="2063691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3C89CC-6B04-4D2B-A7C9-6A0677CE0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620" y="7651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472F3A4-F33A-4AAC-A7D2-C0024329BF82}"/>
              </a:ext>
            </a:extLst>
          </p:cNvPr>
          <p:cNvSpPr/>
          <p:nvPr/>
        </p:nvSpPr>
        <p:spPr>
          <a:xfrm>
            <a:off x="5318043" y="3047301"/>
            <a:ext cx="1342239" cy="10150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460830-BD18-413D-93A1-7FF7ED5278AF}"/>
              </a:ext>
            </a:extLst>
          </p:cNvPr>
          <p:cNvGrpSpPr/>
          <p:nvPr/>
        </p:nvGrpSpPr>
        <p:grpSpPr>
          <a:xfrm>
            <a:off x="7175392" y="205038"/>
            <a:ext cx="3284916" cy="6447919"/>
            <a:chOff x="7175392" y="205038"/>
            <a:chExt cx="3284916" cy="644791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433F2BA-D390-465F-B36D-89F63C1BD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5392" y="2063690"/>
              <a:ext cx="2769806" cy="2730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DFDCE7-437F-4A76-88F7-229891338300}"/>
                </a:ext>
              </a:extLst>
            </p:cNvPr>
            <p:cNvSpPr txBox="1"/>
            <p:nvPr/>
          </p:nvSpPr>
          <p:spPr>
            <a:xfrm>
              <a:off x="7526492" y="205038"/>
              <a:ext cx="2933816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1300" dirty="0">
                  <a:solidFill>
                    <a:srgbClr val="FF0000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19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5C13BA-C256-4DC7-A344-9361077AA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79" y="2063691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3C89CC-6B04-4D2B-A7C9-6A0677CE0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620" y="7651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472F3A4-F33A-4AAC-A7D2-C0024329BF82}"/>
              </a:ext>
            </a:extLst>
          </p:cNvPr>
          <p:cNvSpPr/>
          <p:nvPr/>
        </p:nvSpPr>
        <p:spPr>
          <a:xfrm>
            <a:off x="5318043" y="3047301"/>
            <a:ext cx="1342239" cy="10150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33F2BA-D390-465F-B36D-89F63C1BD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92" y="2063690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FDCE7-437F-4A76-88F7-229891338300}"/>
              </a:ext>
            </a:extLst>
          </p:cNvPr>
          <p:cNvSpPr txBox="1"/>
          <p:nvPr/>
        </p:nvSpPr>
        <p:spPr>
          <a:xfrm>
            <a:off x="7526492" y="205038"/>
            <a:ext cx="2933816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2AA2D84-45FE-41DD-A9E2-4A031984E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98513" y="85772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24794-8AD9-402D-A81D-C3AD638985E6}"/>
              </a:ext>
            </a:extLst>
          </p:cNvPr>
          <p:cNvSpPr txBox="1"/>
          <p:nvPr/>
        </p:nvSpPr>
        <p:spPr>
          <a:xfrm>
            <a:off x="7824650" y="1977480"/>
            <a:ext cx="233749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>
                <a:solidFill>
                  <a:schemeClr val="accent6"/>
                </a:solidFill>
                <a:sym typeface="Wingdings" panose="05000000000000000000" pitchFamily="2" charset="2"/>
              </a:rPr>
              <a:t></a:t>
            </a:r>
            <a:endParaRPr lang="en-US" sz="199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5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8989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90F94AB-0DB4-4281-8F66-EA02509D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634619" y="2692664"/>
            <a:ext cx="2443913" cy="2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2097AB7-0214-4DA7-8A3A-0AC5D85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81" y="1547622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8A9BA-56A1-4740-AA85-D0581A6C9E44}"/>
              </a:ext>
            </a:extLst>
          </p:cNvPr>
          <p:cNvSpPr txBox="1"/>
          <p:nvPr/>
        </p:nvSpPr>
        <p:spPr>
          <a:xfrm>
            <a:off x="5388488" y="5494945"/>
            <a:ext cx="11801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764518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C1373E1-B74A-4847-8BD8-DD36E898B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 bwMode="auto">
          <a:xfrm>
            <a:off x="2680282" y="286772"/>
            <a:ext cx="6831435" cy="628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11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D944C-EBBD-4F33-B428-9B74B9EBA964}"/>
              </a:ext>
            </a:extLst>
          </p:cNvPr>
          <p:cNvSpPr txBox="1"/>
          <p:nvPr/>
        </p:nvSpPr>
        <p:spPr>
          <a:xfrm>
            <a:off x="4780321" y="2951945"/>
            <a:ext cx="2104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the mice</a:t>
            </a:r>
          </a:p>
          <a:p>
            <a:r>
              <a:rPr lang="en-US" sz="2800" dirty="0"/>
              <a:t>&gt; 2-3 weeks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8A2F5A6-E12F-4FAE-B695-CB4D5FF70061}"/>
              </a:ext>
            </a:extLst>
          </p:cNvPr>
          <p:cNvSpPr/>
          <p:nvPr/>
        </p:nvSpPr>
        <p:spPr>
          <a:xfrm>
            <a:off x="3652637" y="3290565"/>
            <a:ext cx="72145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BE9BA-D2EB-4A0F-A88C-FDE6C0229489}"/>
              </a:ext>
            </a:extLst>
          </p:cNvPr>
          <p:cNvSpPr txBox="1"/>
          <p:nvPr/>
        </p:nvSpPr>
        <p:spPr>
          <a:xfrm>
            <a:off x="838899" y="2736502"/>
            <a:ext cx="2613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Get the protocol approved</a:t>
            </a:r>
          </a:p>
          <a:p>
            <a:r>
              <a:rPr lang="en-US" sz="2800" dirty="0"/>
              <a:t>&gt; 2-3 weeks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E067CBE-F7C0-44DF-BE7E-3B0A405F5269}"/>
              </a:ext>
            </a:extLst>
          </p:cNvPr>
          <p:cNvSpPr/>
          <p:nvPr/>
        </p:nvSpPr>
        <p:spPr>
          <a:xfrm>
            <a:off x="7154471" y="3244332"/>
            <a:ext cx="72145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4649F-C67D-413A-964D-1D445634D681}"/>
              </a:ext>
            </a:extLst>
          </p:cNvPr>
          <p:cNvSpPr txBox="1"/>
          <p:nvPr/>
        </p:nvSpPr>
        <p:spPr>
          <a:xfrm>
            <a:off x="8145515" y="2984203"/>
            <a:ext cx="3803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Inject &amp; monitor survival</a:t>
            </a:r>
          </a:p>
          <a:p>
            <a:r>
              <a:rPr lang="en-US" sz="2800" dirty="0"/>
              <a:t>&gt; 8 weeks</a:t>
            </a:r>
          </a:p>
        </p:txBody>
      </p:sp>
    </p:spTree>
    <p:extLst>
      <p:ext uri="{BB962C8B-B14F-4D97-AF65-F5344CB8AC3E}">
        <p14:creationId xmlns:p14="http://schemas.microsoft.com/office/powerpoint/2010/main" val="362200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6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90F94AB-0DB4-4281-8F66-EA02509D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634619" y="2692664"/>
            <a:ext cx="2443913" cy="2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2097AB7-0214-4DA7-8A3A-0AC5D85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81" y="1547622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8A9BA-56A1-4740-AA85-D0581A6C9E44}"/>
              </a:ext>
            </a:extLst>
          </p:cNvPr>
          <p:cNvSpPr txBox="1"/>
          <p:nvPr/>
        </p:nvSpPr>
        <p:spPr>
          <a:xfrm>
            <a:off x="5388488" y="5494945"/>
            <a:ext cx="11801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65135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90F94AB-0DB4-4281-8F66-EA02509D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634619" y="2692664"/>
            <a:ext cx="2443913" cy="2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2097AB7-0214-4DA7-8A3A-0AC5D85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81" y="1547622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8A9BA-56A1-4740-AA85-D0581A6C9E44}"/>
              </a:ext>
            </a:extLst>
          </p:cNvPr>
          <p:cNvSpPr txBox="1"/>
          <p:nvPr/>
        </p:nvSpPr>
        <p:spPr>
          <a:xfrm>
            <a:off x="3721407" y="5394277"/>
            <a:ext cx="51787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&gt; 10-12 weeks</a:t>
            </a:r>
          </a:p>
        </p:txBody>
      </p:sp>
    </p:spTree>
    <p:extLst>
      <p:ext uri="{BB962C8B-B14F-4D97-AF65-F5344CB8AC3E}">
        <p14:creationId xmlns:p14="http://schemas.microsoft.com/office/powerpoint/2010/main" val="960145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90F94AB-0DB4-4281-8F66-EA02509D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634619" y="2692664"/>
            <a:ext cx="2443913" cy="2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2097AB7-0214-4DA7-8A3A-0AC5D85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81" y="1547622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8A9BA-56A1-4740-AA85-D0581A6C9E44}"/>
              </a:ext>
            </a:extLst>
          </p:cNvPr>
          <p:cNvSpPr txBox="1"/>
          <p:nvPr/>
        </p:nvSpPr>
        <p:spPr>
          <a:xfrm>
            <a:off x="3268559" y="5310378"/>
            <a:ext cx="6084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&gt; 10-12 weeks </a:t>
            </a:r>
            <a:r>
              <a:rPr lang="en-US" sz="6600" b="1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31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90F94AB-0DB4-4281-8F66-EA02509D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634619" y="2692664"/>
            <a:ext cx="2443913" cy="2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2097AB7-0214-4DA7-8A3A-0AC5D85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81" y="1547622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AE70F9-64EC-4B8E-A89B-2D3566BE0482}"/>
              </a:ext>
            </a:extLst>
          </p:cNvPr>
          <p:cNvSpPr txBox="1"/>
          <p:nvPr/>
        </p:nvSpPr>
        <p:spPr>
          <a:xfrm>
            <a:off x="6637887" y="1342511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26911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E628E4-E7CC-4A6E-B243-38A860C80F4A}"/>
              </a:ext>
            </a:extLst>
          </p:cNvPr>
          <p:cNvSpPr txBox="1"/>
          <p:nvPr/>
        </p:nvSpPr>
        <p:spPr>
          <a:xfrm>
            <a:off x="4702028" y="3105834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Gepia2 Demo</a:t>
            </a:r>
          </a:p>
        </p:txBody>
      </p:sp>
    </p:spTree>
    <p:extLst>
      <p:ext uri="{BB962C8B-B14F-4D97-AF65-F5344CB8AC3E}">
        <p14:creationId xmlns:p14="http://schemas.microsoft.com/office/powerpoint/2010/main" val="2279321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71810E-762E-480E-B523-37A1BA27689F}"/>
              </a:ext>
            </a:extLst>
          </p:cNvPr>
          <p:cNvGrpSpPr/>
          <p:nvPr/>
        </p:nvGrpSpPr>
        <p:grpSpPr>
          <a:xfrm>
            <a:off x="1508480" y="908108"/>
            <a:ext cx="4170866" cy="5041784"/>
            <a:chOff x="896084" y="620785"/>
            <a:chExt cx="4170866" cy="5041784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0141A073-836F-4A0A-9862-5B4D7E7CB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25" r="56915" b="14350"/>
            <a:stretch/>
          </p:blipFill>
          <p:spPr>
            <a:xfrm>
              <a:off x="896084" y="620785"/>
              <a:ext cx="3902418" cy="5041784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158562-EF50-4142-89A0-EDD5DB569DBF}"/>
                </a:ext>
              </a:extLst>
            </p:cNvPr>
            <p:cNvSpPr/>
            <p:nvPr/>
          </p:nvSpPr>
          <p:spPr>
            <a:xfrm>
              <a:off x="4479721" y="1459684"/>
              <a:ext cx="587229" cy="1182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F49F1D3D-0F46-416B-B922-7C4C6E90BED6}"/>
              </a:ext>
            </a:extLst>
          </p:cNvPr>
          <p:cNvSpPr/>
          <p:nvPr/>
        </p:nvSpPr>
        <p:spPr>
          <a:xfrm>
            <a:off x="6163111" y="2921466"/>
            <a:ext cx="1342239" cy="10150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DE0F9-5915-4F5D-BFAB-F3535F906580}"/>
              </a:ext>
            </a:extLst>
          </p:cNvPr>
          <p:cNvSpPr txBox="1"/>
          <p:nvPr/>
        </p:nvSpPr>
        <p:spPr>
          <a:xfrm>
            <a:off x="8450474" y="1652631"/>
            <a:ext cx="164179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:(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4DA62-EE52-4E38-993C-538F9FF875F0}"/>
              </a:ext>
            </a:extLst>
          </p:cNvPr>
          <p:cNvSpPr txBox="1"/>
          <p:nvPr/>
        </p:nvSpPr>
        <p:spPr>
          <a:xfrm>
            <a:off x="102765" y="645571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Fischer J.</a:t>
            </a:r>
            <a:r>
              <a:rPr lang="en-US" sz="1000" b="0" i="1" dirty="0">
                <a:solidFill>
                  <a:srgbClr val="444444"/>
                </a:solidFill>
                <a:effectLst/>
                <a:latin typeface="Open Sans"/>
              </a:rPr>
              <a:t>, et al.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en-US" sz="1000" b="1" i="0" dirty="0">
                <a:solidFill>
                  <a:srgbClr val="444444"/>
                </a:solidFill>
                <a:effectLst/>
                <a:latin typeface="open-sans-bold"/>
              </a:rPr>
              <a:t>Modulation of monocarboxylate transporter 8 oligomerization by specific pathogenic mutations. </a:t>
            </a:r>
            <a:r>
              <a:rPr lang="en-US" sz="1000" b="0" i="1" dirty="0">
                <a:solidFill>
                  <a:srgbClr val="444444"/>
                </a:solidFill>
                <a:effectLst/>
                <a:latin typeface="Open Sans"/>
              </a:rPr>
              <a:t>Journal of Molecular Endocrinology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. </a:t>
            </a:r>
            <a:r>
              <a:rPr lang="en-US" sz="1000" b="1" i="0" dirty="0">
                <a:solidFill>
                  <a:srgbClr val="444444"/>
                </a:solidFill>
                <a:effectLst/>
                <a:latin typeface="open-sans-bold"/>
              </a:rPr>
              <a:t>2015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, 54(1):39-50. PubMed ID: 25527620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03342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DCB54-69E4-4E74-BBCD-F7CEA166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23" y="0"/>
            <a:ext cx="6865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1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</p:txBody>
      </p:sp>
    </p:spTree>
    <p:extLst>
      <p:ext uri="{BB962C8B-B14F-4D97-AF65-F5344CB8AC3E}">
        <p14:creationId xmlns:p14="http://schemas.microsoft.com/office/powerpoint/2010/main" val="148379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71810E-762E-480E-B523-37A1BA27689F}"/>
              </a:ext>
            </a:extLst>
          </p:cNvPr>
          <p:cNvGrpSpPr/>
          <p:nvPr/>
        </p:nvGrpSpPr>
        <p:grpSpPr>
          <a:xfrm>
            <a:off x="1508480" y="908108"/>
            <a:ext cx="4170866" cy="5041784"/>
            <a:chOff x="896084" y="620785"/>
            <a:chExt cx="4170866" cy="5041784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0141A073-836F-4A0A-9862-5B4D7E7CB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25" r="56915" b="14350"/>
            <a:stretch/>
          </p:blipFill>
          <p:spPr>
            <a:xfrm>
              <a:off x="896084" y="620785"/>
              <a:ext cx="3902418" cy="5041784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9158562-EF50-4142-89A0-EDD5DB569DBF}"/>
                </a:ext>
              </a:extLst>
            </p:cNvPr>
            <p:cNvSpPr/>
            <p:nvPr/>
          </p:nvSpPr>
          <p:spPr>
            <a:xfrm>
              <a:off x="4479721" y="1459684"/>
              <a:ext cx="587229" cy="11828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F49F1D3D-0F46-416B-B922-7C4C6E90BED6}"/>
              </a:ext>
            </a:extLst>
          </p:cNvPr>
          <p:cNvSpPr/>
          <p:nvPr/>
        </p:nvSpPr>
        <p:spPr>
          <a:xfrm>
            <a:off x="6163111" y="2921466"/>
            <a:ext cx="1342239" cy="10150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DE0F9-5915-4F5D-BFAB-F3535F906580}"/>
              </a:ext>
            </a:extLst>
          </p:cNvPr>
          <p:cNvSpPr txBox="1"/>
          <p:nvPr/>
        </p:nvSpPr>
        <p:spPr>
          <a:xfrm>
            <a:off x="8450474" y="1652631"/>
            <a:ext cx="164179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:(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4DA62-EE52-4E38-993C-538F9FF875F0}"/>
              </a:ext>
            </a:extLst>
          </p:cNvPr>
          <p:cNvSpPr txBox="1"/>
          <p:nvPr/>
        </p:nvSpPr>
        <p:spPr>
          <a:xfrm>
            <a:off x="102765" y="645571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Fischer J.</a:t>
            </a:r>
            <a:r>
              <a:rPr lang="en-US" sz="1000" b="0" i="1" dirty="0">
                <a:solidFill>
                  <a:srgbClr val="444444"/>
                </a:solidFill>
                <a:effectLst/>
                <a:latin typeface="Open Sans"/>
              </a:rPr>
              <a:t>, et al.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 </a:t>
            </a:r>
            <a:r>
              <a:rPr lang="en-US" sz="1000" b="1" i="0" dirty="0">
                <a:solidFill>
                  <a:srgbClr val="444444"/>
                </a:solidFill>
                <a:effectLst/>
                <a:latin typeface="open-sans-bold"/>
              </a:rPr>
              <a:t>Modulation of monocarboxylate transporter 8 oligomerization by specific pathogenic mutations. </a:t>
            </a:r>
            <a:r>
              <a:rPr lang="en-US" sz="1000" b="0" i="1" dirty="0">
                <a:solidFill>
                  <a:srgbClr val="444444"/>
                </a:solidFill>
                <a:effectLst/>
                <a:latin typeface="Open Sans"/>
              </a:rPr>
              <a:t>Journal of Molecular Endocrinology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. </a:t>
            </a:r>
            <a:r>
              <a:rPr lang="en-US" sz="1000" b="1" i="0" dirty="0">
                <a:solidFill>
                  <a:srgbClr val="444444"/>
                </a:solidFill>
                <a:effectLst/>
                <a:latin typeface="open-sans-bold"/>
              </a:rPr>
              <a:t>2015</a:t>
            </a:r>
            <a:r>
              <a:rPr lang="en-US" sz="1000" b="0" i="0" dirty="0">
                <a:solidFill>
                  <a:srgbClr val="444444"/>
                </a:solidFill>
                <a:effectLst/>
                <a:latin typeface="Open Sans"/>
              </a:rPr>
              <a:t>, 54(1):39-50. PubMed ID: 25527620</a:t>
            </a:r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145CF-9C2C-4664-BB8D-DAE640C06796}"/>
              </a:ext>
            </a:extLst>
          </p:cNvPr>
          <p:cNvSpPr txBox="1"/>
          <p:nvPr/>
        </p:nvSpPr>
        <p:spPr>
          <a:xfrm>
            <a:off x="5571543" y="1984488"/>
            <a:ext cx="2449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Probably…</a:t>
            </a:r>
          </a:p>
        </p:txBody>
      </p:sp>
    </p:spTree>
    <p:extLst>
      <p:ext uri="{BB962C8B-B14F-4D97-AF65-F5344CB8AC3E}">
        <p14:creationId xmlns:p14="http://schemas.microsoft.com/office/powerpoint/2010/main" val="4792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FB8E5-17A8-4CA1-9FB9-C905AF2E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994" y="1511480"/>
            <a:ext cx="2769806" cy="27667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0F94AB-0DB4-4281-8F66-EA02509D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634619" y="2692664"/>
            <a:ext cx="2443913" cy="2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2097AB7-0214-4DA7-8A3A-0AC5D85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81" y="1547622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8A9BA-56A1-4740-AA85-D0581A6C9E44}"/>
              </a:ext>
            </a:extLst>
          </p:cNvPr>
          <p:cNvSpPr txBox="1"/>
          <p:nvPr/>
        </p:nvSpPr>
        <p:spPr>
          <a:xfrm>
            <a:off x="3721407" y="5394277"/>
            <a:ext cx="51787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&gt; 10-12 weeks</a:t>
            </a:r>
          </a:p>
        </p:txBody>
      </p:sp>
    </p:spTree>
    <p:extLst>
      <p:ext uri="{BB962C8B-B14F-4D97-AF65-F5344CB8AC3E}">
        <p14:creationId xmlns:p14="http://schemas.microsoft.com/office/powerpoint/2010/main" val="8859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20E295-36E9-4705-8E4B-92FC30C9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994" y="1511480"/>
            <a:ext cx="2769806" cy="27667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0F94AB-0DB4-4281-8F66-EA02509D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634619" y="2692664"/>
            <a:ext cx="2443913" cy="24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2097AB7-0214-4DA7-8A3A-0AC5D85D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081" y="1547622"/>
            <a:ext cx="2769806" cy="2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8A9BA-56A1-4740-AA85-D0581A6C9E44}"/>
              </a:ext>
            </a:extLst>
          </p:cNvPr>
          <p:cNvSpPr txBox="1"/>
          <p:nvPr/>
        </p:nvSpPr>
        <p:spPr>
          <a:xfrm>
            <a:off x="3268559" y="5394277"/>
            <a:ext cx="6084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B050"/>
                </a:solidFill>
              </a:rPr>
              <a:t>&gt; 10-12 weeks </a:t>
            </a:r>
            <a:r>
              <a:rPr lang="en-US" sz="66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6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883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06C60-B3B0-4AE0-8EF9-00594D1C37E2}"/>
              </a:ext>
            </a:extLst>
          </p:cNvPr>
          <p:cNvSpPr txBox="1"/>
          <p:nvPr/>
        </p:nvSpPr>
        <p:spPr>
          <a:xfrm>
            <a:off x="208359" y="1952416"/>
            <a:ext cx="117752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Without having to set foot in the lab…</a:t>
            </a:r>
          </a:p>
          <a:p>
            <a:pPr algn="ctr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551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06C60-B3B0-4AE0-8EF9-00594D1C37E2}"/>
              </a:ext>
            </a:extLst>
          </p:cNvPr>
          <p:cNvSpPr txBox="1"/>
          <p:nvPr/>
        </p:nvSpPr>
        <p:spPr>
          <a:xfrm>
            <a:off x="208359" y="1952416"/>
            <a:ext cx="117752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Without having to set foot in the lab…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I can (partially) </a:t>
            </a:r>
            <a:r>
              <a:rPr lang="en-US" sz="4400" u="sng" dirty="0"/>
              <a:t>test my hypothesis</a:t>
            </a:r>
            <a:r>
              <a:rPr lang="en-US" sz="4400" dirty="0"/>
              <a:t>…</a:t>
            </a:r>
          </a:p>
          <a:p>
            <a:pPr algn="ctr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68879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06C60-B3B0-4AE0-8EF9-00594D1C37E2}"/>
              </a:ext>
            </a:extLst>
          </p:cNvPr>
          <p:cNvSpPr txBox="1"/>
          <p:nvPr/>
        </p:nvSpPr>
        <p:spPr>
          <a:xfrm>
            <a:off x="208359" y="1952416"/>
            <a:ext cx="117752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Without having to set foot in the lab…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I can (partially) </a:t>
            </a:r>
            <a:r>
              <a:rPr lang="en-US" sz="4400" u="sng" dirty="0"/>
              <a:t>test my hypothesis</a:t>
            </a:r>
            <a:r>
              <a:rPr lang="en-US" sz="4400" dirty="0"/>
              <a:t>…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and </a:t>
            </a:r>
            <a:r>
              <a:rPr lang="en-US" sz="4400" u="sng" dirty="0"/>
              <a:t>decide whether to invest lab-time/money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8780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D06C60-B3B0-4AE0-8EF9-00594D1C37E2}"/>
              </a:ext>
            </a:extLst>
          </p:cNvPr>
          <p:cNvSpPr txBox="1"/>
          <p:nvPr/>
        </p:nvSpPr>
        <p:spPr>
          <a:xfrm>
            <a:off x="208359" y="1952416"/>
            <a:ext cx="117752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Without having to set foot in the lab…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I can (partially) </a:t>
            </a:r>
            <a:r>
              <a:rPr lang="en-US" sz="4400" u="sng" dirty="0"/>
              <a:t>test my hypothesis</a:t>
            </a:r>
            <a:r>
              <a:rPr lang="en-US" sz="4400" dirty="0"/>
              <a:t>…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and </a:t>
            </a:r>
            <a:r>
              <a:rPr lang="en-US" sz="4400" u="sng" dirty="0"/>
              <a:t>decide whether to invest lab-time/money  </a:t>
            </a:r>
            <a:r>
              <a:rPr lang="en-US" sz="4400" dirty="0"/>
              <a:t>(</a:t>
            </a:r>
            <a:r>
              <a:rPr lang="en-US" sz="4400" b="1" dirty="0"/>
              <a:t>and support my next grant…</a:t>
            </a:r>
            <a:r>
              <a:rPr lang="en-US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6586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9AB169-20D6-4B82-A1DB-9706729C4991}"/>
              </a:ext>
            </a:extLst>
          </p:cNvPr>
          <p:cNvSpPr txBox="1"/>
          <p:nvPr/>
        </p:nvSpPr>
        <p:spPr>
          <a:xfrm>
            <a:off x="-32158" y="6596390"/>
            <a:ext cx="6128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https://www.ncbi.nlm.nih.gov/sra/docs/sragrowth/</a:t>
            </a:r>
            <a:endParaRPr lang="en-US" sz="1050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790B5A52-5A42-4491-92E3-959231914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7830" y="373959"/>
            <a:ext cx="10856339" cy="611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13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Brace 4">
            <a:extLst>
              <a:ext uri="{FF2B5EF4-FFF2-40B4-BE49-F238E27FC236}">
                <a16:creationId xmlns:a16="http://schemas.microsoft.com/office/drawing/2014/main" id="{43076D49-D942-48FC-9C96-09F2BCDBE849}"/>
              </a:ext>
            </a:extLst>
          </p:cNvPr>
          <p:cNvSpPr/>
          <p:nvPr/>
        </p:nvSpPr>
        <p:spPr>
          <a:xfrm>
            <a:off x="1412553" y="1731795"/>
            <a:ext cx="480540" cy="291327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5F2FC-9112-4915-A976-14458CC8B27C}"/>
              </a:ext>
            </a:extLst>
          </p:cNvPr>
          <p:cNvSpPr txBox="1"/>
          <p:nvPr/>
        </p:nvSpPr>
        <p:spPr>
          <a:xfrm>
            <a:off x="103264" y="2942806"/>
            <a:ext cx="143666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Log scale…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AB169-20D6-4B82-A1DB-9706729C4991}"/>
              </a:ext>
            </a:extLst>
          </p:cNvPr>
          <p:cNvSpPr txBox="1"/>
          <p:nvPr/>
        </p:nvSpPr>
        <p:spPr>
          <a:xfrm>
            <a:off x="-32158" y="6596390"/>
            <a:ext cx="6128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https://www.ncbi.nlm.nih.gov/sra/docs/sragrowth/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941BC-B80C-4620-B6A7-52EDA9CF13AF}"/>
              </a:ext>
            </a:extLst>
          </p:cNvPr>
          <p:cNvSpPr txBox="1"/>
          <p:nvPr/>
        </p:nvSpPr>
        <p:spPr>
          <a:xfrm>
            <a:off x="10106977" y="2449748"/>
            <a:ext cx="1995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&gt; 11 PB of data!</a:t>
            </a:r>
          </a:p>
        </p:txBody>
      </p:sp>
      <p:pic>
        <p:nvPicPr>
          <p:cNvPr id="11270" name="Picture 6" descr="SRA database growth">
            <a:extLst>
              <a:ext uri="{FF2B5EF4-FFF2-40B4-BE49-F238E27FC236}">
                <a16:creationId xmlns:a16="http://schemas.microsoft.com/office/drawing/2014/main" id="{790B5A52-5A42-4491-92E3-959231914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954" y="322603"/>
            <a:ext cx="7972092" cy="59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</p:spTree>
    <p:extLst>
      <p:ext uri="{BB962C8B-B14F-4D97-AF65-F5344CB8AC3E}">
        <p14:creationId xmlns:p14="http://schemas.microsoft.com/office/powerpoint/2010/main" val="393668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  <a:p>
            <a:r>
              <a:rPr lang="en-US" dirty="0"/>
              <a:t>More effective at research</a:t>
            </a:r>
          </a:p>
        </p:txBody>
      </p:sp>
    </p:spTree>
    <p:extLst>
      <p:ext uri="{BB962C8B-B14F-4D97-AF65-F5344CB8AC3E}">
        <p14:creationId xmlns:p14="http://schemas.microsoft.com/office/powerpoint/2010/main" val="2565347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</p:txBody>
      </p:sp>
    </p:spTree>
    <p:extLst>
      <p:ext uri="{BB962C8B-B14F-4D97-AF65-F5344CB8AC3E}">
        <p14:creationId xmlns:p14="http://schemas.microsoft.com/office/powerpoint/2010/main" val="1784847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  <a:p>
            <a:r>
              <a:rPr lang="en-US" dirty="0"/>
              <a:t>Millions of data samples freely available</a:t>
            </a:r>
          </a:p>
        </p:txBody>
      </p:sp>
    </p:spTree>
    <p:extLst>
      <p:ext uri="{BB962C8B-B14F-4D97-AF65-F5344CB8AC3E}">
        <p14:creationId xmlns:p14="http://schemas.microsoft.com/office/powerpoint/2010/main" val="219057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  <a:p>
            <a:r>
              <a:rPr lang="en-US" dirty="0"/>
              <a:t>Millions of data samples freely available</a:t>
            </a:r>
          </a:p>
          <a:p>
            <a:r>
              <a:rPr lang="en-US" dirty="0"/>
              <a:t>Code is (usually) freely available</a:t>
            </a:r>
          </a:p>
        </p:txBody>
      </p:sp>
    </p:spTree>
    <p:extLst>
      <p:ext uri="{BB962C8B-B14F-4D97-AF65-F5344CB8AC3E}">
        <p14:creationId xmlns:p14="http://schemas.microsoft.com/office/powerpoint/2010/main" val="183760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  <a:p>
            <a:r>
              <a:rPr lang="en-US" dirty="0"/>
              <a:t>Millions of data samples freely available</a:t>
            </a:r>
          </a:p>
          <a:p>
            <a:r>
              <a:rPr lang="en-US" dirty="0"/>
              <a:t>Code is (usually) freely available</a:t>
            </a:r>
          </a:p>
          <a:p>
            <a:r>
              <a:rPr lang="en-US" dirty="0"/>
              <a:t>Training resources are (often) freely available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57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7E742-71B7-41D1-AA25-5C36922A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is open source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1F407-9F38-4936-A054-AE74689B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Thousands of public databases</a:t>
            </a:r>
          </a:p>
          <a:p>
            <a:r>
              <a:rPr lang="en-US" dirty="0"/>
              <a:t>Millions of data samples freely available</a:t>
            </a:r>
          </a:p>
          <a:p>
            <a:r>
              <a:rPr lang="en-US" dirty="0"/>
              <a:t>Code is (usually) freely available</a:t>
            </a:r>
          </a:p>
          <a:p>
            <a:r>
              <a:rPr lang="en-US" dirty="0"/>
              <a:t>Training resources are (often) freely available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Result: Bioinformatics is only becoming bigger and more useful every year because it is (largely) open source</a:t>
            </a:r>
          </a:p>
        </p:txBody>
      </p:sp>
    </p:spTree>
    <p:extLst>
      <p:ext uri="{BB962C8B-B14F-4D97-AF65-F5344CB8AC3E}">
        <p14:creationId xmlns:p14="http://schemas.microsoft.com/office/powerpoint/2010/main" val="3347740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6F6-EA71-487C-8C2B-9C1A3589F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Open Source Bioinformatics…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B04E42-ABC7-4477-A841-116557587BE5}"/>
              </a:ext>
            </a:extLst>
          </p:cNvPr>
          <p:cNvGrpSpPr/>
          <p:nvPr/>
        </p:nvGrpSpPr>
        <p:grpSpPr>
          <a:xfrm>
            <a:off x="3585216" y="1980984"/>
            <a:ext cx="5021568" cy="4511891"/>
            <a:chOff x="3585216" y="1901491"/>
            <a:chExt cx="5021568" cy="45118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19EAB2-5A37-4194-9E5B-F109978BCE9D}"/>
                </a:ext>
              </a:extLst>
            </p:cNvPr>
            <p:cNvGrpSpPr/>
            <p:nvPr/>
          </p:nvGrpSpPr>
          <p:grpSpPr>
            <a:xfrm>
              <a:off x="3585216" y="1901491"/>
              <a:ext cx="5021568" cy="4511891"/>
              <a:chOff x="3585216" y="1901491"/>
              <a:chExt cx="5021568" cy="4511891"/>
            </a:xfrm>
          </p:grpSpPr>
          <p:pic>
            <p:nvPicPr>
              <p:cNvPr id="13314" name="Picture 2" descr="Final">
                <a:extLst>
                  <a:ext uri="{FF2B5EF4-FFF2-40B4-BE49-F238E27FC236}">
                    <a16:creationId xmlns:a16="http://schemas.microsoft.com/office/drawing/2014/main" id="{45017669-BC7F-4DF7-A7B6-C06AC9018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5216" y="1901491"/>
                <a:ext cx="5021568" cy="4511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01D6B2F-E6A1-425F-919A-F97CDA6C489B}"/>
                  </a:ext>
                </a:extLst>
              </p:cNvPr>
              <p:cNvSpPr/>
              <p:nvPr/>
            </p:nvSpPr>
            <p:spPr>
              <a:xfrm>
                <a:off x="6274964" y="4437775"/>
                <a:ext cx="2231472" cy="1434518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  <a:solidFill>
                    <a:srgbClr val="EDEDED"/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0FF16C-CA6E-44B1-920B-285214229C5B}"/>
                </a:ext>
              </a:extLst>
            </p:cNvPr>
            <p:cNvSpPr/>
            <p:nvPr/>
          </p:nvSpPr>
          <p:spPr>
            <a:xfrm>
              <a:off x="6274964" y="2180597"/>
              <a:ext cx="2231472" cy="1434518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  <a:solidFill>
                  <a:srgbClr val="EDEDED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45377A1-91DD-4A47-B0C7-BE1319DB7D66}"/>
              </a:ext>
            </a:extLst>
          </p:cNvPr>
          <p:cNvSpPr txBox="1"/>
          <p:nvPr/>
        </p:nvSpPr>
        <p:spPr>
          <a:xfrm>
            <a:off x="6315726" y="2746516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Running a qPCR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9D4A4D-61AB-45E6-800C-6209C46EA768}"/>
              </a:ext>
            </a:extLst>
          </p:cNvPr>
          <p:cNvSpPr/>
          <p:nvPr/>
        </p:nvSpPr>
        <p:spPr>
          <a:xfrm>
            <a:off x="6274964" y="4437775"/>
            <a:ext cx="2231472" cy="143451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chemeClr val="bg1"/>
                </a:solidFill>
              </a:ln>
              <a:solidFill>
                <a:srgbClr val="EDEDED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8833E-04ED-4E00-ADC5-0E15C0DF12F3}"/>
              </a:ext>
            </a:extLst>
          </p:cNvPr>
          <p:cNvSpPr txBox="1"/>
          <p:nvPr/>
        </p:nvSpPr>
        <p:spPr>
          <a:xfrm>
            <a:off x="6295345" y="4830950"/>
            <a:ext cx="219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Mining some public RNA-Seq data</a:t>
            </a:r>
          </a:p>
        </p:txBody>
      </p:sp>
    </p:spTree>
    <p:extLst>
      <p:ext uri="{BB962C8B-B14F-4D97-AF65-F5344CB8AC3E}">
        <p14:creationId xmlns:p14="http://schemas.microsoft.com/office/powerpoint/2010/main" val="227966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3DC08C-59A9-4373-82F5-1857F0BD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bioinformatics.</a:t>
            </a:r>
          </a:p>
        </p:txBody>
      </p:sp>
    </p:spTree>
    <p:extLst>
      <p:ext uri="{BB962C8B-B14F-4D97-AF65-F5344CB8AC3E}">
        <p14:creationId xmlns:p14="http://schemas.microsoft.com/office/powerpoint/2010/main" val="1145208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CF55B-DAAD-4277-ADC0-12F0231C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</a:t>
            </a:r>
          </a:p>
        </p:txBody>
      </p:sp>
    </p:spTree>
    <p:extLst>
      <p:ext uri="{BB962C8B-B14F-4D97-AF65-F5344CB8AC3E}">
        <p14:creationId xmlns:p14="http://schemas.microsoft.com/office/powerpoint/2010/main" val="3236881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CF55B-DAAD-4277-ADC0-12F0231C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87221B-1484-4643-9F19-54320BBCDF88}"/>
              </a:ext>
            </a:extLst>
          </p:cNvPr>
          <p:cNvGrpSpPr/>
          <p:nvPr/>
        </p:nvGrpSpPr>
        <p:grpSpPr>
          <a:xfrm>
            <a:off x="3455933" y="1504950"/>
            <a:ext cx="5280133" cy="5211559"/>
            <a:chOff x="3443031" y="1957007"/>
            <a:chExt cx="5302466" cy="51881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8149D9-9F58-4359-90AC-4408B19A279C}"/>
                </a:ext>
              </a:extLst>
            </p:cNvPr>
            <p:cNvGrpSpPr/>
            <p:nvPr/>
          </p:nvGrpSpPr>
          <p:grpSpPr>
            <a:xfrm>
              <a:off x="3443031" y="1957007"/>
              <a:ext cx="5302466" cy="5188127"/>
              <a:chOff x="3714750" y="2366518"/>
              <a:chExt cx="3533775" cy="3457575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2B5168F-4BDB-45F5-9F11-4AF314F265A3}"/>
                  </a:ext>
                </a:extLst>
              </p:cNvPr>
              <p:cNvSpPr/>
              <p:nvPr/>
            </p:nvSpPr>
            <p:spPr>
              <a:xfrm>
                <a:off x="3714750" y="2366518"/>
                <a:ext cx="2305050" cy="230505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B3882CD-CDC5-487D-9D2A-F6E8F9192BAF}"/>
                  </a:ext>
                </a:extLst>
              </p:cNvPr>
              <p:cNvSpPr/>
              <p:nvPr/>
            </p:nvSpPr>
            <p:spPr>
              <a:xfrm>
                <a:off x="4943475" y="2366518"/>
                <a:ext cx="2305050" cy="2305050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4572CBA-F5B0-4A28-9464-F0BEF2E3C435}"/>
                  </a:ext>
                </a:extLst>
              </p:cNvPr>
              <p:cNvSpPr/>
              <p:nvPr/>
            </p:nvSpPr>
            <p:spPr>
              <a:xfrm>
                <a:off x="4329113" y="3519043"/>
                <a:ext cx="2305050" cy="2305050"/>
              </a:xfrm>
              <a:prstGeom prst="ellipse">
                <a:avLst/>
              </a:prstGeom>
              <a:solidFill>
                <a:schemeClr val="accent6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34C322-647B-4D9D-9C80-9AF432A6035C}"/>
                </a:ext>
              </a:extLst>
            </p:cNvPr>
            <p:cNvSpPr txBox="1"/>
            <p:nvPr/>
          </p:nvSpPr>
          <p:spPr>
            <a:xfrm>
              <a:off x="3743271" y="2893612"/>
              <a:ext cx="1727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Statistics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7E1CDB-6851-45D9-8DFF-2E6A0BA1FC60}"/>
                </a:ext>
              </a:extLst>
            </p:cNvPr>
            <p:cNvSpPr txBox="1"/>
            <p:nvPr/>
          </p:nvSpPr>
          <p:spPr>
            <a:xfrm>
              <a:off x="5487864" y="2770501"/>
              <a:ext cx="1216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Science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2DB6D5-2FB3-46AC-8355-B28E66685502}"/>
                </a:ext>
              </a:extLst>
            </p:cNvPr>
            <p:cNvSpPr txBox="1"/>
            <p:nvPr/>
          </p:nvSpPr>
          <p:spPr>
            <a:xfrm>
              <a:off x="6785114" y="2755407"/>
              <a:ext cx="1431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/>
                  </a:solidFill>
                </a:rPr>
                <a:t>Comp. Science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724120-09E8-4BA0-9CA9-55A0D02ED9A1}"/>
                </a:ext>
              </a:extLst>
            </p:cNvPr>
            <p:cNvSpPr txBox="1"/>
            <p:nvPr/>
          </p:nvSpPr>
          <p:spPr>
            <a:xfrm>
              <a:off x="4531301" y="4727640"/>
              <a:ext cx="128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Biostatistics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FBADB3-2356-4BC6-ACDA-14DFB044422B}"/>
                </a:ext>
              </a:extLst>
            </p:cNvPr>
            <p:cNvSpPr txBox="1"/>
            <p:nvPr/>
          </p:nvSpPr>
          <p:spPr>
            <a:xfrm>
              <a:off x="6224099" y="4551071"/>
              <a:ext cx="1282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Comp. Biology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3E1DE-1BE0-4808-A380-63567604A7C3}"/>
                </a:ext>
              </a:extLst>
            </p:cNvPr>
            <p:cNvSpPr txBox="1"/>
            <p:nvPr/>
          </p:nvSpPr>
          <p:spPr>
            <a:xfrm>
              <a:off x="5304468" y="4035298"/>
              <a:ext cx="1598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Bioinformatics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B76E5F-5FFC-4AB4-BB6A-410E40211C38}"/>
                </a:ext>
              </a:extLst>
            </p:cNvPr>
            <p:cNvSpPr txBox="1"/>
            <p:nvPr/>
          </p:nvSpPr>
          <p:spPr>
            <a:xfrm>
              <a:off x="5357553" y="5752390"/>
              <a:ext cx="147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Biology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2184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1F71BD-7162-47C1-985A-4EBA766E9565}"/>
              </a:ext>
            </a:extLst>
          </p:cNvPr>
          <p:cNvSpPr txBox="1"/>
          <p:nvPr/>
        </p:nvSpPr>
        <p:spPr>
          <a:xfrm>
            <a:off x="1304925" y="1905506"/>
            <a:ext cx="95821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Bioinformatics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can be defined as…</a:t>
            </a:r>
          </a:p>
          <a:p>
            <a:endParaRPr lang="en-US" sz="3200" dirty="0">
              <a:latin typeface="Arial Nova" panose="020B0604020202020204" pitchFamily="34" charset="0"/>
              <a:cs typeface="Biome" panose="020B0502040204020203" pitchFamily="34" charset="0"/>
            </a:endParaRPr>
          </a:p>
          <a:p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“the application of computational tools to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organize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,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analyze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,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understand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,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visualize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and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store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</a:t>
            </a:r>
            <a:r>
              <a:rPr lang="en-US" sz="3200" b="1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information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associated with </a:t>
            </a:r>
            <a:r>
              <a:rPr lang="en-US" sz="3200" b="0" i="1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biological macromolecules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”</a:t>
            </a:r>
            <a:endParaRPr lang="en-US" sz="3200" dirty="0">
              <a:latin typeface="Arial Nova" panose="020B0604020202020204" pitchFamily="34" charset="0"/>
              <a:cs typeface="Biom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04B6F-1C52-4189-A4E7-5C233F46AF1A}"/>
              </a:ext>
            </a:extLst>
          </p:cNvPr>
          <p:cNvSpPr txBox="1"/>
          <p:nvPr/>
        </p:nvSpPr>
        <p:spPr>
          <a:xfrm>
            <a:off x="0" y="6280919"/>
            <a:ext cx="609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>
                <a:effectLst/>
              </a:rPr>
              <a:t>Bilotta</a:t>
            </a:r>
            <a:r>
              <a:rPr lang="en-US" sz="1050" dirty="0">
                <a:effectLst/>
              </a:rPr>
              <a:t>, M., </a:t>
            </a:r>
            <a:r>
              <a:rPr lang="en-US" sz="1050" dirty="0" err="1">
                <a:effectLst/>
              </a:rPr>
              <a:t>Tradigo</a:t>
            </a:r>
            <a:r>
              <a:rPr lang="en-US" sz="1050" dirty="0">
                <a:effectLst/>
              </a:rPr>
              <a:t>, G. &amp; </a:t>
            </a:r>
            <a:r>
              <a:rPr lang="en-US" sz="1050" dirty="0" err="1">
                <a:effectLst/>
              </a:rPr>
              <a:t>Veltri</a:t>
            </a:r>
            <a:r>
              <a:rPr lang="en-US" sz="1050" dirty="0">
                <a:effectLst/>
              </a:rPr>
              <a:t>, P. Bioinformatics Data Models, Representation and Storage. in (eds. Ranganathan, S., </a:t>
            </a:r>
            <a:r>
              <a:rPr lang="en-US" sz="1050" dirty="0" err="1">
                <a:effectLst/>
              </a:rPr>
              <a:t>Gribskov</a:t>
            </a:r>
            <a:r>
              <a:rPr lang="en-US" sz="1050" dirty="0">
                <a:effectLst/>
              </a:rPr>
              <a:t>, M., </a:t>
            </a:r>
            <a:r>
              <a:rPr lang="en-US" sz="1050" dirty="0" err="1">
                <a:effectLst/>
              </a:rPr>
              <a:t>Nakai</a:t>
            </a:r>
            <a:r>
              <a:rPr lang="en-US" sz="1050" dirty="0">
                <a:effectLst/>
              </a:rPr>
              <a:t>, K. &amp; </a:t>
            </a:r>
            <a:r>
              <a:rPr lang="en-US" sz="1050" dirty="0" err="1">
                <a:effectLst/>
              </a:rPr>
              <a:t>Schönbach</a:t>
            </a:r>
            <a:r>
              <a:rPr lang="en-US" sz="1050" dirty="0">
                <a:effectLst/>
              </a:rPr>
              <a:t>, C. B. T.-E. of B. and C. B.) 110–116 (Academic Press, 2019). </a:t>
            </a:r>
            <a:r>
              <a:rPr lang="en-US" sz="1050" dirty="0" err="1">
                <a:effectLst/>
              </a:rPr>
              <a:t>doi:https</a:t>
            </a:r>
            <a:r>
              <a:rPr lang="en-US" sz="1050" dirty="0">
                <a:effectLst/>
              </a:rPr>
              <a:t>://doi.org/10.1016/B978-0-12-809633-8.20410-X.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0670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</p:txBody>
      </p:sp>
    </p:spTree>
    <p:extLst>
      <p:ext uri="{BB962C8B-B14F-4D97-AF65-F5344CB8AC3E}">
        <p14:creationId xmlns:p14="http://schemas.microsoft.com/office/powerpoint/2010/main" val="3849412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CF55B-DAAD-4277-ADC0-12F0231C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87221B-1484-4643-9F19-54320BBCDF88}"/>
              </a:ext>
            </a:extLst>
          </p:cNvPr>
          <p:cNvGrpSpPr/>
          <p:nvPr/>
        </p:nvGrpSpPr>
        <p:grpSpPr>
          <a:xfrm>
            <a:off x="3455933" y="1504950"/>
            <a:ext cx="5280133" cy="5211559"/>
            <a:chOff x="3443031" y="1957007"/>
            <a:chExt cx="5302466" cy="51881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8149D9-9F58-4359-90AC-4408B19A279C}"/>
                </a:ext>
              </a:extLst>
            </p:cNvPr>
            <p:cNvGrpSpPr/>
            <p:nvPr/>
          </p:nvGrpSpPr>
          <p:grpSpPr>
            <a:xfrm>
              <a:off x="3443031" y="1957007"/>
              <a:ext cx="5302466" cy="5188127"/>
              <a:chOff x="3714750" y="2366518"/>
              <a:chExt cx="3533775" cy="3457575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2B5168F-4BDB-45F5-9F11-4AF314F265A3}"/>
                  </a:ext>
                </a:extLst>
              </p:cNvPr>
              <p:cNvSpPr/>
              <p:nvPr/>
            </p:nvSpPr>
            <p:spPr>
              <a:xfrm>
                <a:off x="3714750" y="2366518"/>
                <a:ext cx="2305050" cy="230505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B3882CD-CDC5-487D-9D2A-F6E8F9192BAF}"/>
                  </a:ext>
                </a:extLst>
              </p:cNvPr>
              <p:cNvSpPr/>
              <p:nvPr/>
            </p:nvSpPr>
            <p:spPr>
              <a:xfrm>
                <a:off x="4943475" y="2366518"/>
                <a:ext cx="2305050" cy="2305050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4572CBA-F5B0-4A28-9464-F0BEF2E3C435}"/>
                  </a:ext>
                </a:extLst>
              </p:cNvPr>
              <p:cNvSpPr/>
              <p:nvPr/>
            </p:nvSpPr>
            <p:spPr>
              <a:xfrm>
                <a:off x="4329113" y="3519043"/>
                <a:ext cx="2305050" cy="2305050"/>
              </a:xfrm>
              <a:prstGeom prst="ellipse">
                <a:avLst/>
              </a:prstGeom>
              <a:solidFill>
                <a:schemeClr val="accent6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34C322-647B-4D9D-9C80-9AF432A6035C}"/>
                </a:ext>
              </a:extLst>
            </p:cNvPr>
            <p:cNvSpPr txBox="1"/>
            <p:nvPr/>
          </p:nvSpPr>
          <p:spPr>
            <a:xfrm>
              <a:off x="3743271" y="2893612"/>
              <a:ext cx="1727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Statistics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7E1CDB-6851-45D9-8DFF-2E6A0BA1FC60}"/>
                </a:ext>
              </a:extLst>
            </p:cNvPr>
            <p:cNvSpPr txBox="1"/>
            <p:nvPr/>
          </p:nvSpPr>
          <p:spPr>
            <a:xfrm>
              <a:off x="5487864" y="2770501"/>
              <a:ext cx="1216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Science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2DB6D5-2FB3-46AC-8355-B28E66685502}"/>
                </a:ext>
              </a:extLst>
            </p:cNvPr>
            <p:cNvSpPr txBox="1"/>
            <p:nvPr/>
          </p:nvSpPr>
          <p:spPr>
            <a:xfrm>
              <a:off x="6785114" y="2755407"/>
              <a:ext cx="1431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1"/>
                  </a:solidFill>
                </a:rPr>
                <a:t>Comp. Science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724120-09E8-4BA0-9CA9-55A0D02ED9A1}"/>
                </a:ext>
              </a:extLst>
            </p:cNvPr>
            <p:cNvSpPr txBox="1"/>
            <p:nvPr/>
          </p:nvSpPr>
          <p:spPr>
            <a:xfrm>
              <a:off x="4531301" y="4727640"/>
              <a:ext cx="1282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Biostatistics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FBADB3-2356-4BC6-ACDA-14DFB044422B}"/>
                </a:ext>
              </a:extLst>
            </p:cNvPr>
            <p:cNvSpPr txBox="1"/>
            <p:nvPr/>
          </p:nvSpPr>
          <p:spPr>
            <a:xfrm>
              <a:off x="6224099" y="4551071"/>
              <a:ext cx="12822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</a:rPr>
                <a:t>Comp. Biology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3E1DE-1BE0-4808-A380-63567604A7C3}"/>
                </a:ext>
              </a:extLst>
            </p:cNvPr>
            <p:cNvSpPr txBox="1"/>
            <p:nvPr/>
          </p:nvSpPr>
          <p:spPr>
            <a:xfrm>
              <a:off x="5304468" y="4035298"/>
              <a:ext cx="15983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Bioinformatics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B76E5F-5FFC-4AB4-BB6A-410E40211C38}"/>
                </a:ext>
              </a:extLst>
            </p:cNvPr>
            <p:cNvSpPr txBox="1"/>
            <p:nvPr/>
          </p:nvSpPr>
          <p:spPr>
            <a:xfrm>
              <a:off x="5357553" y="5752390"/>
              <a:ext cx="1473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Biology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1921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1F71BD-7162-47C1-985A-4EBA766E9565}"/>
              </a:ext>
            </a:extLst>
          </p:cNvPr>
          <p:cNvSpPr txBox="1"/>
          <p:nvPr/>
        </p:nvSpPr>
        <p:spPr>
          <a:xfrm>
            <a:off x="1304925" y="1905506"/>
            <a:ext cx="95821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Bioinformatics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can be defined as…</a:t>
            </a:r>
          </a:p>
          <a:p>
            <a:endParaRPr lang="en-US" sz="3200" dirty="0">
              <a:latin typeface="Arial Nova" panose="020B0604020202020204" pitchFamily="34" charset="0"/>
              <a:cs typeface="Biome" panose="020B0502040204020203" pitchFamily="34" charset="0"/>
            </a:endParaRPr>
          </a:p>
          <a:p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“It’s just </a:t>
            </a:r>
            <a:r>
              <a:rPr lang="en-US" sz="3200" b="0" i="0" u="sng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data science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 for </a:t>
            </a:r>
            <a:r>
              <a:rPr lang="en-US" sz="3200" b="1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biology</a:t>
            </a:r>
            <a:r>
              <a:rPr lang="en-US" sz="3200" b="0" i="0" dirty="0">
                <a:effectLst/>
                <a:latin typeface="Arial Nova" panose="020B0604020202020204" pitchFamily="34" charset="0"/>
                <a:cs typeface="Biome" panose="020B0502040204020203" pitchFamily="34" charset="0"/>
              </a:rPr>
              <a:t>.”</a:t>
            </a:r>
            <a:endParaRPr lang="en-US" sz="3200" dirty="0">
              <a:latin typeface="Arial Nova" panose="020B0604020202020204" pitchFamily="34" charset="0"/>
              <a:cs typeface="Biom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04B6F-1C52-4189-A4E7-5C233F46AF1A}"/>
              </a:ext>
            </a:extLst>
          </p:cNvPr>
          <p:cNvSpPr txBox="1"/>
          <p:nvPr/>
        </p:nvSpPr>
        <p:spPr>
          <a:xfrm>
            <a:off x="0" y="6280919"/>
            <a:ext cx="6096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effectLst/>
              </a:rPr>
              <a:t>Just me. (2020). Me, </a:t>
            </a:r>
            <a:r>
              <a:rPr lang="en-US" sz="1050" dirty="0" err="1">
                <a:effectLst/>
              </a:rPr>
              <a:t>doi</a:t>
            </a:r>
            <a:r>
              <a:rPr lang="en-US" sz="1050" dirty="0">
                <a:effectLst/>
              </a:rPr>
              <a:t>: </a:t>
            </a:r>
            <a:r>
              <a:rPr lang="en-US" sz="1050" dirty="0"/>
              <a:t>https://me.</a:t>
            </a:r>
            <a:r>
              <a:rPr lang="en-US" sz="1050" dirty="0">
                <a:effectLst/>
              </a:rPr>
              <a:t>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868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3DC08C-59A9-4373-82F5-1857F0BD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bioinformatics.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7E9D2C-576F-484F-8B62-BAC32CA8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TLDR: (1) Learn data science. (2) Use it to answer biological questions.</a:t>
            </a:r>
          </a:p>
        </p:txBody>
      </p:sp>
    </p:spTree>
    <p:extLst>
      <p:ext uri="{BB962C8B-B14F-4D97-AF65-F5344CB8AC3E}">
        <p14:creationId xmlns:p14="http://schemas.microsoft.com/office/powerpoint/2010/main" val="772298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3DC08C-59A9-4373-82F5-1857F0BD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Learn Data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C257F-47E1-4837-B678-0D9534422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31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142B1B3-8EE7-438F-950F-0584474D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954" y="3301637"/>
            <a:ext cx="3459474" cy="263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C3329E7-1E2B-4AC1-A2C7-8A263FE67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" t="18332" r="8917" b="20159"/>
          <a:stretch/>
        </p:blipFill>
        <p:spPr bwMode="auto">
          <a:xfrm>
            <a:off x="3727080" y="805468"/>
            <a:ext cx="6377312" cy="249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MATLAB logo">
            <a:extLst>
              <a:ext uri="{FF2B5EF4-FFF2-40B4-BE49-F238E27FC236}">
                <a16:creationId xmlns:a16="http://schemas.microsoft.com/office/drawing/2014/main" id="{42479220-0473-49B8-9F4E-D6C28E4F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05" y="3301637"/>
            <a:ext cx="6377312" cy="31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35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B74AE8F-D66C-4516-8D97-0506F5F24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99" y="2924363"/>
            <a:ext cx="5148263" cy="27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9C3B-8895-47D1-BCBE-17A786DB8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08"/>
          <a:stretch/>
        </p:blipFill>
        <p:spPr>
          <a:xfrm>
            <a:off x="0" y="3973052"/>
            <a:ext cx="5549012" cy="2599198"/>
          </a:xfrm>
          <a:prstGeom prst="rect">
            <a:avLst/>
          </a:prstGeom>
        </p:spPr>
      </p:pic>
      <p:pic>
        <p:nvPicPr>
          <p:cNvPr id="6148" name="Picture 4" descr="Online Courses - Learn Anything, On Your Schedule | Udemy">
            <a:extLst>
              <a:ext uri="{FF2B5EF4-FFF2-40B4-BE49-F238E27FC236}">
                <a16:creationId xmlns:a16="http://schemas.microsoft.com/office/drawing/2014/main" id="{70F74F91-A230-4863-BF0E-E10FDF445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776" y="-34116"/>
            <a:ext cx="6362700" cy="33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ursera Secures $43M in Series B Funding, Plans to Double in Size |  Coursera Blog">
            <a:extLst>
              <a:ext uri="{FF2B5EF4-FFF2-40B4-BE49-F238E27FC236}">
                <a16:creationId xmlns:a16="http://schemas.microsoft.com/office/drawing/2014/main" id="{5116D42E-FB68-4A73-A6FE-E73D76ADB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557052"/>
            <a:ext cx="47625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96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3DC08C-59A9-4373-82F5-1857F0BD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Answer biological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C257F-47E1-4837-B678-0D9534422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91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3DC08C-59A9-4373-82F5-1857F0BD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Answer biological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C257F-47E1-4837-B678-0D9534422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some data! (Start with RNA-Seq)</a:t>
            </a:r>
          </a:p>
        </p:txBody>
      </p:sp>
    </p:spTree>
    <p:extLst>
      <p:ext uri="{BB962C8B-B14F-4D97-AF65-F5344CB8AC3E}">
        <p14:creationId xmlns:p14="http://schemas.microsoft.com/office/powerpoint/2010/main" val="1501077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NA-Seq with Bioconductor in R">
            <a:extLst>
              <a:ext uri="{FF2B5EF4-FFF2-40B4-BE49-F238E27FC236}">
                <a16:creationId xmlns:a16="http://schemas.microsoft.com/office/drawing/2014/main" id="{83B6B2A4-660A-4C6A-A1AE-6C315036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411" y="1133475"/>
            <a:ext cx="44196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0A14575-C6CC-46EB-A086-3E9F13D3C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3" y="1792249"/>
            <a:ext cx="5148263" cy="27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965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Going with the workflow: an interview with Bioconductor - F1000 Blogs">
            <a:extLst>
              <a:ext uri="{FF2B5EF4-FFF2-40B4-BE49-F238E27FC236}">
                <a16:creationId xmlns:a16="http://schemas.microsoft.com/office/drawing/2014/main" id="{B99DBB88-5450-4EE7-8C26-A365BFE34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337" y="1065989"/>
            <a:ext cx="5660571" cy="303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st Biostar">
            <a:extLst>
              <a:ext uri="{FF2B5EF4-FFF2-40B4-BE49-F238E27FC236}">
                <a16:creationId xmlns:a16="http://schemas.microsoft.com/office/drawing/2014/main" id="{8D16B41F-147B-4259-9117-C504F446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53" y="1797492"/>
            <a:ext cx="4964211" cy="11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Qanswers">
            <a:extLst>
              <a:ext uri="{FF2B5EF4-FFF2-40B4-BE49-F238E27FC236}">
                <a16:creationId xmlns:a16="http://schemas.microsoft.com/office/drawing/2014/main" id="{77A4E039-E47C-404A-97E4-FC55EEB3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75" y="3879639"/>
            <a:ext cx="5745826" cy="88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242B2-C0E3-4CDF-A12D-58AA0365E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075" y="4179488"/>
            <a:ext cx="3743277" cy="1176283"/>
          </a:xfrm>
          <a:prstGeom prst="rect">
            <a:avLst/>
          </a:prstGeom>
        </p:spPr>
      </p:pic>
      <p:pic>
        <p:nvPicPr>
          <p:cNvPr id="3092" name="Picture 20" descr="Stack Overflow: Quality through Community Control - Digital Innovation and  Transformation">
            <a:extLst>
              <a:ext uri="{FF2B5EF4-FFF2-40B4-BE49-F238E27FC236}">
                <a16:creationId xmlns:a16="http://schemas.microsoft.com/office/drawing/2014/main" id="{F8A3ED0E-D5CD-4C24-A794-7DD9DBB5B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5" y="5141012"/>
            <a:ext cx="5950744" cy="13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ithub-logo - Global Emancipation Network">
            <a:extLst>
              <a:ext uri="{FF2B5EF4-FFF2-40B4-BE49-F238E27FC236}">
                <a16:creationId xmlns:a16="http://schemas.microsoft.com/office/drawing/2014/main" id="{D503DBDF-004B-490E-8C7C-82138CCCE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60" y="5632456"/>
            <a:ext cx="3208709" cy="10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4D6EC58-E593-4FE7-BEA6-9ED371FC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pic>
        <p:nvPicPr>
          <p:cNvPr id="9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5BFA8567-BE4B-4A43-9DA6-680F394064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9" b="10520"/>
          <a:stretch/>
        </p:blipFill>
        <p:spPr>
          <a:xfrm>
            <a:off x="3353525" y="1902833"/>
            <a:ext cx="5438278" cy="46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11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2EF0-5141-46FF-8C14-17F708FF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C53BE-8A5B-45B1-934D-419F36C9F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0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</p:spTree>
    <p:extLst>
      <p:ext uri="{BB962C8B-B14F-4D97-AF65-F5344CB8AC3E}">
        <p14:creationId xmlns:p14="http://schemas.microsoft.com/office/powerpoint/2010/main" val="2358383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</p:spTree>
    <p:extLst>
      <p:ext uri="{BB962C8B-B14F-4D97-AF65-F5344CB8AC3E}">
        <p14:creationId xmlns:p14="http://schemas.microsoft.com/office/powerpoint/2010/main" val="1790446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18732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29140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EB02D-4BAC-485E-A814-A2E5A3E6E760}"/>
              </a:ext>
            </a:extLst>
          </p:cNvPr>
          <p:cNvSpPr/>
          <p:nvPr/>
        </p:nvSpPr>
        <p:spPr>
          <a:xfrm>
            <a:off x="7306848" y="1470111"/>
            <a:ext cx="1597246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Tidyverse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C4BD8-C848-4E37-BAF6-39B4E07183F8}"/>
              </a:ext>
            </a:extLst>
          </p:cNvPr>
          <p:cNvSpPr/>
          <p:nvPr/>
        </p:nvSpPr>
        <p:spPr>
          <a:xfrm>
            <a:off x="6821328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07913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EB02D-4BAC-485E-A814-A2E5A3E6E760}"/>
              </a:ext>
            </a:extLst>
          </p:cNvPr>
          <p:cNvSpPr/>
          <p:nvPr/>
        </p:nvSpPr>
        <p:spPr>
          <a:xfrm>
            <a:off x="7306848" y="1470111"/>
            <a:ext cx="1597246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Tidyverse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C4BD8-C848-4E37-BAF6-39B4E07183F8}"/>
              </a:ext>
            </a:extLst>
          </p:cNvPr>
          <p:cNvSpPr/>
          <p:nvPr/>
        </p:nvSpPr>
        <p:spPr>
          <a:xfrm>
            <a:off x="6821328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65C4D6-47D3-4FB9-8ECF-7BE7BEBB73D3}"/>
              </a:ext>
            </a:extLst>
          </p:cNvPr>
          <p:cNvSpPr/>
          <p:nvPr/>
        </p:nvSpPr>
        <p:spPr>
          <a:xfrm>
            <a:off x="9148787" y="2701051"/>
            <a:ext cx="1597247" cy="870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qPCR Analysis with 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E510180-B63D-4299-AB70-1B4F9725CEA6}"/>
              </a:ext>
            </a:extLst>
          </p:cNvPr>
          <p:cNvSpPr/>
          <p:nvPr/>
        </p:nvSpPr>
        <p:spPr>
          <a:xfrm rot="2700000">
            <a:off x="8784359" y="2312394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077586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EB02D-4BAC-485E-A814-A2E5A3E6E760}"/>
              </a:ext>
            </a:extLst>
          </p:cNvPr>
          <p:cNvSpPr/>
          <p:nvPr/>
        </p:nvSpPr>
        <p:spPr>
          <a:xfrm>
            <a:off x="7306848" y="1470111"/>
            <a:ext cx="1597246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Tidyverse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C4BD8-C848-4E37-BAF6-39B4E07183F8}"/>
              </a:ext>
            </a:extLst>
          </p:cNvPr>
          <p:cNvSpPr/>
          <p:nvPr/>
        </p:nvSpPr>
        <p:spPr>
          <a:xfrm>
            <a:off x="6821328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65C4D6-47D3-4FB9-8ECF-7BE7BEBB73D3}"/>
              </a:ext>
            </a:extLst>
          </p:cNvPr>
          <p:cNvSpPr/>
          <p:nvPr/>
        </p:nvSpPr>
        <p:spPr>
          <a:xfrm>
            <a:off x="9148787" y="2701051"/>
            <a:ext cx="1597247" cy="870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qPCR Analysis with 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E510180-B63D-4299-AB70-1B4F9725CEA6}"/>
              </a:ext>
            </a:extLst>
          </p:cNvPr>
          <p:cNvSpPr/>
          <p:nvPr/>
        </p:nvSpPr>
        <p:spPr>
          <a:xfrm rot="2700000">
            <a:off x="8784359" y="2312394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B2619-886A-446C-B413-5BD4FF93D5BF}"/>
              </a:ext>
            </a:extLst>
          </p:cNvPr>
          <p:cNvSpPr/>
          <p:nvPr/>
        </p:nvSpPr>
        <p:spPr>
          <a:xfrm>
            <a:off x="9148787" y="4272701"/>
            <a:ext cx="1597247" cy="870695"/>
          </a:xfrm>
          <a:prstGeom prst="rect">
            <a:avLst/>
          </a:prstGeom>
          <a:solidFill>
            <a:srgbClr val="F2F2F2">
              <a:alpha val="61961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Viral Genome Analysis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695084-EC5E-47C7-B984-71A057017FD7}"/>
              </a:ext>
            </a:extLst>
          </p:cNvPr>
          <p:cNvSpPr/>
          <p:nvPr/>
        </p:nvSpPr>
        <p:spPr>
          <a:xfrm rot="5400000">
            <a:off x="9774655" y="3833163"/>
            <a:ext cx="345508" cy="178121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36436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082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 and beyond…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EB02D-4BAC-485E-A814-A2E5A3E6E760}"/>
              </a:ext>
            </a:extLst>
          </p:cNvPr>
          <p:cNvSpPr/>
          <p:nvPr/>
        </p:nvSpPr>
        <p:spPr>
          <a:xfrm>
            <a:off x="7306848" y="1470111"/>
            <a:ext cx="1597246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Tidyverse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C4BD8-C848-4E37-BAF6-39B4E07183F8}"/>
              </a:ext>
            </a:extLst>
          </p:cNvPr>
          <p:cNvSpPr/>
          <p:nvPr/>
        </p:nvSpPr>
        <p:spPr>
          <a:xfrm>
            <a:off x="6821328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65C4D6-47D3-4FB9-8ECF-7BE7BEBB73D3}"/>
              </a:ext>
            </a:extLst>
          </p:cNvPr>
          <p:cNvSpPr/>
          <p:nvPr/>
        </p:nvSpPr>
        <p:spPr>
          <a:xfrm>
            <a:off x="9148787" y="2701051"/>
            <a:ext cx="1597247" cy="870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qPCR Analysis with 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E510180-B63D-4299-AB70-1B4F9725CEA6}"/>
              </a:ext>
            </a:extLst>
          </p:cNvPr>
          <p:cNvSpPr/>
          <p:nvPr/>
        </p:nvSpPr>
        <p:spPr>
          <a:xfrm rot="2700000">
            <a:off x="8784359" y="2312394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B2619-886A-446C-B413-5BD4FF93D5BF}"/>
              </a:ext>
            </a:extLst>
          </p:cNvPr>
          <p:cNvSpPr/>
          <p:nvPr/>
        </p:nvSpPr>
        <p:spPr>
          <a:xfrm>
            <a:off x="9148787" y="4272701"/>
            <a:ext cx="1597247" cy="870695"/>
          </a:xfrm>
          <a:prstGeom prst="rect">
            <a:avLst/>
          </a:prstGeom>
          <a:solidFill>
            <a:srgbClr val="F2F2F2">
              <a:alpha val="61961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Viral Genome Analysis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695084-EC5E-47C7-B984-71A057017FD7}"/>
              </a:ext>
            </a:extLst>
          </p:cNvPr>
          <p:cNvSpPr/>
          <p:nvPr/>
        </p:nvSpPr>
        <p:spPr>
          <a:xfrm rot="5400000">
            <a:off x="9774655" y="3833163"/>
            <a:ext cx="345508" cy="178121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01F7B75-F253-4043-AD94-D84E03DB81C0}"/>
              </a:ext>
            </a:extLst>
          </p:cNvPr>
          <p:cNvSpPr/>
          <p:nvPr/>
        </p:nvSpPr>
        <p:spPr>
          <a:xfrm rot="7200000">
            <a:off x="6970589" y="2346758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20389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6049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 and beyond…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EB02D-4BAC-485E-A814-A2E5A3E6E760}"/>
              </a:ext>
            </a:extLst>
          </p:cNvPr>
          <p:cNvSpPr/>
          <p:nvPr/>
        </p:nvSpPr>
        <p:spPr>
          <a:xfrm>
            <a:off x="7306848" y="1470111"/>
            <a:ext cx="1597246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Tidyverse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C4BD8-C848-4E37-BAF6-39B4E07183F8}"/>
              </a:ext>
            </a:extLst>
          </p:cNvPr>
          <p:cNvSpPr/>
          <p:nvPr/>
        </p:nvSpPr>
        <p:spPr>
          <a:xfrm>
            <a:off x="6821328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65C4D6-47D3-4FB9-8ECF-7BE7BEBB73D3}"/>
              </a:ext>
            </a:extLst>
          </p:cNvPr>
          <p:cNvSpPr/>
          <p:nvPr/>
        </p:nvSpPr>
        <p:spPr>
          <a:xfrm>
            <a:off x="9148787" y="2701051"/>
            <a:ext cx="1597247" cy="870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qPCR Analysis with 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E510180-B63D-4299-AB70-1B4F9725CEA6}"/>
              </a:ext>
            </a:extLst>
          </p:cNvPr>
          <p:cNvSpPr/>
          <p:nvPr/>
        </p:nvSpPr>
        <p:spPr>
          <a:xfrm rot="2700000">
            <a:off x="8784359" y="2312394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B2619-886A-446C-B413-5BD4FF93D5BF}"/>
              </a:ext>
            </a:extLst>
          </p:cNvPr>
          <p:cNvSpPr/>
          <p:nvPr/>
        </p:nvSpPr>
        <p:spPr>
          <a:xfrm>
            <a:off x="9148787" y="4272701"/>
            <a:ext cx="1597247" cy="870695"/>
          </a:xfrm>
          <a:prstGeom prst="rect">
            <a:avLst/>
          </a:prstGeom>
          <a:solidFill>
            <a:srgbClr val="F2F2F2">
              <a:alpha val="61961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Viral Genome Analysis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695084-EC5E-47C7-B984-71A057017FD7}"/>
              </a:ext>
            </a:extLst>
          </p:cNvPr>
          <p:cNvSpPr/>
          <p:nvPr/>
        </p:nvSpPr>
        <p:spPr>
          <a:xfrm rot="5400000">
            <a:off x="9774655" y="3833163"/>
            <a:ext cx="345508" cy="178121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378B71AC-B485-4B26-88FF-D14E5BC1496E}"/>
              </a:ext>
            </a:extLst>
          </p:cNvPr>
          <p:cNvSpPr/>
          <p:nvPr/>
        </p:nvSpPr>
        <p:spPr>
          <a:xfrm>
            <a:off x="791852" y="2435818"/>
            <a:ext cx="6771272" cy="4110562"/>
          </a:xfrm>
          <a:prstGeom prst="cloud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01F7B75-F253-4043-AD94-D84E03DB81C0}"/>
              </a:ext>
            </a:extLst>
          </p:cNvPr>
          <p:cNvSpPr/>
          <p:nvPr/>
        </p:nvSpPr>
        <p:spPr>
          <a:xfrm rot="7200000">
            <a:off x="6970589" y="2346758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188068-BD08-43C0-B6F0-3A995BEC38B7}"/>
              </a:ext>
            </a:extLst>
          </p:cNvPr>
          <p:cNvSpPr/>
          <p:nvPr/>
        </p:nvSpPr>
        <p:spPr>
          <a:xfrm>
            <a:off x="1958849" y="2941438"/>
            <a:ext cx="1889174" cy="70095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Electrophysiology Analysis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D0F9B4C-ED16-41B0-8702-ACE365C354D1}"/>
              </a:ext>
            </a:extLst>
          </p:cNvPr>
          <p:cNvSpPr/>
          <p:nvPr/>
        </p:nvSpPr>
        <p:spPr>
          <a:xfrm>
            <a:off x="4491140" y="2986248"/>
            <a:ext cx="2407789" cy="5053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RNA-Seq / </a:t>
            </a:r>
            <a:r>
              <a:rPr lang="en-US" dirty="0" err="1">
                <a:solidFill>
                  <a:schemeClr val="tx1"/>
                </a:solidFill>
              </a:rPr>
              <a:t>scRNA</a:t>
            </a:r>
            <a:r>
              <a:rPr lang="en-US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297757B-9F97-48B5-9380-65AFAE994B7A}"/>
              </a:ext>
            </a:extLst>
          </p:cNvPr>
          <p:cNvSpPr/>
          <p:nvPr/>
        </p:nvSpPr>
        <p:spPr>
          <a:xfrm>
            <a:off x="4897261" y="3695451"/>
            <a:ext cx="1889174" cy="70095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Drug PK/PD and synergy analysis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600A1E6-8192-4327-AB5A-9BE43AA9B1C4}"/>
              </a:ext>
            </a:extLst>
          </p:cNvPr>
          <p:cNvSpPr/>
          <p:nvPr/>
        </p:nvSpPr>
        <p:spPr>
          <a:xfrm>
            <a:off x="3057703" y="4311774"/>
            <a:ext cx="2054058" cy="5053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ChIP</a:t>
            </a:r>
            <a:r>
              <a:rPr lang="en-US" dirty="0">
                <a:solidFill>
                  <a:schemeClr val="tx1"/>
                </a:solidFill>
              </a:rPr>
              <a:t>-Seq / </a:t>
            </a:r>
            <a:r>
              <a:rPr lang="en-US" dirty="0" err="1">
                <a:solidFill>
                  <a:schemeClr val="tx1"/>
                </a:solidFill>
              </a:rPr>
              <a:t>HiC</a:t>
            </a:r>
            <a:r>
              <a:rPr lang="en-US" dirty="0">
                <a:solidFill>
                  <a:schemeClr val="tx1"/>
                </a:solidFill>
              </a:rPr>
              <a:t>-Seq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F3CC750-D1DB-4AFD-99F8-9F956D6521FB}"/>
              </a:ext>
            </a:extLst>
          </p:cNvPr>
          <p:cNvSpPr/>
          <p:nvPr/>
        </p:nvSpPr>
        <p:spPr>
          <a:xfrm>
            <a:off x="934089" y="4450889"/>
            <a:ext cx="2145646" cy="4646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Structural modeling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001F70E-9FFC-4979-B951-AD6189A59141}"/>
              </a:ext>
            </a:extLst>
          </p:cNvPr>
          <p:cNvSpPr/>
          <p:nvPr/>
        </p:nvSpPr>
        <p:spPr>
          <a:xfrm>
            <a:off x="4293937" y="5236772"/>
            <a:ext cx="2145646" cy="4646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processing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E2AFE5D-0FBE-444A-8C91-7610B81697EB}"/>
              </a:ext>
            </a:extLst>
          </p:cNvPr>
          <p:cNvSpPr/>
          <p:nvPr/>
        </p:nvSpPr>
        <p:spPr>
          <a:xfrm>
            <a:off x="2145520" y="5570631"/>
            <a:ext cx="2145646" cy="4646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Clinical data analysis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3CD2592-2259-48DE-AAEF-05A1B14EFD10}"/>
              </a:ext>
            </a:extLst>
          </p:cNvPr>
          <p:cNvSpPr/>
          <p:nvPr/>
        </p:nvSpPr>
        <p:spPr>
          <a:xfrm>
            <a:off x="5229826" y="4572343"/>
            <a:ext cx="2145646" cy="4646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health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045A610-38BC-4F0F-95CB-7889555AB849}"/>
              </a:ext>
            </a:extLst>
          </p:cNvPr>
          <p:cNvSpPr/>
          <p:nvPr/>
        </p:nvSpPr>
        <p:spPr>
          <a:xfrm>
            <a:off x="2596910" y="4902913"/>
            <a:ext cx="2145646" cy="4646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7B18A8D-F588-4A60-855E-138F268B0D1E}"/>
              </a:ext>
            </a:extLst>
          </p:cNvPr>
          <p:cNvSpPr/>
          <p:nvPr/>
        </p:nvSpPr>
        <p:spPr>
          <a:xfrm>
            <a:off x="953126" y="3769141"/>
            <a:ext cx="2054058" cy="5053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Literature Mining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13F4D26-72B0-4876-B35B-2DA9CD2DE54A}"/>
              </a:ext>
            </a:extLst>
          </p:cNvPr>
          <p:cNvSpPr/>
          <p:nvPr/>
        </p:nvSpPr>
        <p:spPr>
          <a:xfrm>
            <a:off x="2950453" y="3572797"/>
            <a:ext cx="2054058" cy="60946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Protein Interaction network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D3B7C-8A90-4160-8775-F39E30F2ADB8}"/>
              </a:ext>
            </a:extLst>
          </p:cNvPr>
          <p:cNvSpPr txBox="1"/>
          <p:nvPr/>
        </p:nvSpPr>
        <p:spPr>
          <a:xfrm>
            <a:off x="5235575" y="6172477"/>
            <a:ext cx="255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Things you can do with 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2FF999-903E-4E6B-AFD0-BB1ED55D2744}"/>
              </a:ext>
            </a:extLst>
          </p:cNvPr>
          <p:cNvSpPr/>
          <p:nvPr/>
        </p:nvSpPr>
        <p:spPr>
          <a:xfrm>
            <a:off x="1322676" y="5041824"/>
            <a:ext cx="786964" cy="4646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398404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tremendous interest in formal bioinformatics training... yet, opportunities for such training are sparse.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1832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EB02D-4BAC-485E-A814-A2E5A3E6E760}"/>
              </a:ext>
            </a:extLst>
          </p:cNvPr>
          <p:cNvSpPr/>
          <p:nvPr/>
        </p:nvSpPr>
        <p:spPr>
          <a:xfrm>
            <a:off x="7306848" y="1470111"/>
            <a:ext cx="1597246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Tidyverse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C4BD8-C848-4E37-BAF6-39B4E07183F8}"/>
              </a:ext>
            </a:extLst>
          </p:cNvPr>
          <p:cNvSpPr/>
          <p:nvPr/>
        </p:nvSpPr>
        <p:spPr>
          <a:xfrm>
            <a:off x="6821328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65C4D6-47D3-4FB9-8ECF-7BE7BEBB73D3}"/>
              </a:ext>
            </a:extLst>
          </p:cNvPr>
          <p:cNvSpPr/>
          <p:nvPr/>
        </p:nvSpPr>
        <p:spPr>
          <a:xfrm>
            <a:off x="9148787" y="2701051"/>
            <a:ext cx="1597247" cy="870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qPCR Analysis with 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E510180-B63D-4299-AB70-1B4F9725CEA6}"/>
              </a:ext>
            </a:extLst>
          </p:cNvPr>
          <p:cNvSpPr/>
          <p:nvPr/>
        </p:nvSpPr>
        <p:spPr>
          <a:xfrm rot="2700000">
            <a:off x="8784359" y="2312394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B2619-886A-446C-B413-5BD4FF93D5BF}"/>
              </a:ext>
            </a:extLst>
          </p:cNvPr>
          <p:cNvSpPr/>
          <p:nvPr/>
        </p:nvSpPr>
        <p:spPr>
          <a:xfrm>
            <a:off x="9148787" y="4272701"/>
            <a:ext cx="1597247" cy="870695"/>
          </a:xfrm>
          <a:prstGeom prst="rect">
            <a:avLst/>
          </a:prstGeom>
          <a:solidFill>
            <a:srgbClr val="F2F2F2">
              <a:alpha val="61961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Viral Genome Analysis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695084-EC5E-47C7-B984-71A057017FD7}"/>
              </a:ext>
            </a:extLst>
          </p:cNvPr>
          <p:cNvSpPr/>
          <p:nvPr/>
        </p:nvSpPr>
        <p:spPr>
          <a:xfrm rot="5400000">
            <a:off x="9774655" y="3833163"/>
            <a:ext cx="345508" cy="178121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2546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3E497AC-C8F3-466F-A6E8-E1B1772F7FB7}"/>
              </a:ext>
            </a:extLst>
          </p:cNvPr>
          <p:cNvSpPr txBox="1"/>
          <p:nvPr/>
        </p:nvSpPr>
        <p:spPr>
          <a:xfrm>
            <a:off x="677069" y="133350"/>
            <a:ext cx="395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 for Biologists Workflow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21D12E-3DD0-4183-AC90-0E563F02FAB0}"/>
              </a:ext>
            </a:extLst>
          </p:cNvPr>
          <p:cNvSpPr/>
          <p:nvPr/>
        </p:nvSpPr>
        <p:spPr>
          <a:xfrm>
            <a:off x="3137118" y="1470113"/>
            <a:ext cx="1156819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Structures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EB02D-4BAC-485E-A814-A2E5A3E6E760}"/>
              </a:ext>
            </a:extLst>
          </p:cNvPr>
          <p:cNvSpPr/>
          <p:nvPr/>
        </p:nvSpPr>
        <p:spPr>
          <a:xfrm>
            <a:off x="7306848" y="1470111"/>
            <a:ext cx="1597246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 Tidyverse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2C4BD8-C848-4E37-BAF6-39B4E07183F8}"/>
              </a:ext>
            </a:extLst>
          </p:cNvPr>
          <p:cNvSpPr/>
          <p:nvPr/>
        </p:nvSpPr>
        <p:spPr>
          <a:xfrm>
            <a:off x="6821328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A442013-E6B1-43EA-ACF6-249A7267C2A2}"/>
              </a:ext>
            </a:extLst>
          </p:cNvPr>
          <p:cNvSpPr/>
          <p:nvPr/>
        </p:nvSpPr>
        <p:spPr>
          <a:xfrm>
            <a:off x="4545046" y="1676603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E57BA6-5E53-4A2E-B9D7-D611F112AFD8}"/>
              </a:ext>
            </a:extLst>
          </p:cNvPr>
          <p:cNvSpPr/>
          <p:nvPr/>
        </p:nvSpPr>
        <p:spPr>
          <a:xfrm>
            <a:off x="5041342" y="1470112"/>
            <a:ext cx="1601012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65C4D6-47D3-4FB9-8ECF-7BE7BEBB73D3}"/>
              </a:ext>
            </a:extLst>
          </p:cNvPr>
          <p:cNvSpPr/>
          <p:nvPr/>
        </p:nvSpPr>
        <p:spPr>
          <a:xfrm>
            <a:off x="9148787" y="2701051"/>
            <a:ext cx="1597247" cy="87069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qPCR Analysis with R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E510180-B63D-4299-AB70-1B4F9725CEA6}"/>
              </a:ext>
            </a:extLst>
          </p:cNvPr>
          <p:cNvSpPr/>
          <p:nvPr/>
        </p:nvSpPr>
        <p:spPr>
          <a:xfrm rot="2700000">
            <a:off x="8784359" y="2312394"/>
            <a:ext cx="345508" cy="1781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0D8FA-7F1D-4BC5-A527-65845C49A3BD}"/>
              </a:ext>
            </a:extLst>
          </p:cNvPr>
          <p:cNvSpPr/>
          <p:nvPr/>
        </p:nvSpPr>
        <p:spPr>
          <a:xfrm>
            <a:off x="1445966" y="1470112"/>
            <a:ext cx="1023035" cy="60710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up 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C097B6-DBFD-4510-83B7-F6B3D7B28B13}"/>
              </a:ext>
            </a:extLst>
          </p:cNvPr>
          <p:cNvSpPr/>
          <p:nvPr/>
        </p:nvSpPr>
        <p:spPr>
          <a:xfrm>
            <a:off x="2655873" y="1673285"/>
            <a:ext cx="306545" cy="20076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B2619-886A-446C-B413-5BD4FF93D5BF}"/>
              </a:ext>
            </a:extLst>
          </p:cNvPr>
          <p:cNvSpPr/>
          <p:nvPr/>
        </p:nvSpPr>
        <p:spPr>
          <a:xfrm>
            <a:off x="9148787" y="4272701"/>
            <a:ext cx="1597247" cy="870695"/>
          </a:xfrm>
          <a:prstGeom prst="rect">
            <a:avLst/>
          </a:prstGeom>
          <a:solidFill>
            <a:srgbClr val="F2F2F2">
              <a:alpha val="61961"/>
            </a:srgb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Viral Genome Analysis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D695084-EC5E-47C7-B984-71A057017FD7}"/>
              </a:ext>
            </a:extLst>
          </p:cNvPr>
          <p:cNvSpPr/>
          <p:nvPr/>
        </p:nvSpPr>
        <p:spPr>
          <a:xfrm rot="5400000">
            <a:off x="9774655" y="3833163"/>
            <a:ext cx="345508" cy="178121"/>
          </a:xfrm>
          <a:prstGeom prst="rightArrow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9224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24C4E-728E-41EB-B716-9A6FADD7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2CED4-09A1-4DB8-B655-8CC22D022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063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88D68C-DFA3-49E5-BDD6-F91344C1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4088" y="2330648"/>
            <a:ext cx="3948837" cy="30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32DC-819C-49BA-B3AF-2C2D7F76A638}"/>
              </a:ext>
            </a:extLst>
          </p:cNvPr>
          <p:cNvSpPr txBox="1"/>
          <p:nvPr/>
        </p:nvSpPr>
        <p:spPr>
          <a:xfrm>
            <a:off x="9029700" y="6023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https://www.r-project.org/</a:t>
            </a:r>
            <a:endParaRPr lang="en-US" sz="1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20CD7D-710E-45A2-BF29-76000C9B0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890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071-4C36-4EF5-99EF-FE7241F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2" y="1690688"/>
            <a:ext cx="6505575" cy="5100469"/>
          </a:xfrm>
        </p:spPr>
        <p:txBody>
          <a:bodyPr>
            <a:normAutofit/>
          </a:bodyPr>
          <a:lstStyle/>
          <a:p>
            <a:r>
              <a:rPr lang="en-US" sz="2400" dirty="0"/>
              <a:t>Programming language first released in 1995</a:t>
            </a:r>
          </a:p>
          <a:p>
            <a:endParaRPr lang="en-US" sz="2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88D68C-DFA3-49E5-BDD6-F91344C1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4088" y="2330648"/>
            <a:ext cx="3948837" cy="30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32DC-819C-49BA-B3AF-2C2D7F76A638}"/>
              </a:ext>
            </a:extLst>
          </p:cNvPr>
          <p:cNvSpPr txBox="1"/>
          <p:nvPr/>
        </p:nvSpPr>
        <p:spPr>
          <a:xfrm>
            <a:off x="9029700" y="6023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https://www.r-project.org/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58585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071-4C36-4EF5-99EF-FE7241F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2" y="1690688"/>
            <a:ext cx="6505575" cy="5100469"/>
          </a:xfrm>
        </p:spPr>
        <p:txBody>
          <a:bodyPr>
            <a:normAutofit/>
          </a:bodyPr>
          <a:lstStyle/>
          <a:p>
            <a:r>
              <a:rPr lang="en-US" sz="2400" dirty="0"/>
              <a:t>Programming language first released in 1995</a:t>
            </a:r>
          </a:p>
          <a:p>
            <a:r>
              <a:rPr lang="en-US" sz="2400" dirty="0"/>
              <a:t>Open-source derivative of Bell Lab’s “S” language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88D68C-DFA3-49E5-BDD6-F91344C1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4088" y="2330648"/>
            <a:ext cx="3948837" cy="30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32DC-819C-49BA-B3AF-2C2D7F76A638}"/>
              </a:ext>
            </a:extLst>
          </p:cNvPr>
          <p:cNvSpPr txBox="1"/>
          <p:nvPr/>
        </p:nvSpPr>
        <p:spPr>
          <a:xfrm>
            <a:off x="9029700" y="6023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https://www.r-project.org/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271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071-4C36-4EF5-99EF-FE7241F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2" y="1690688"/>
            <a:ext cx="6505575" cy="5100469"/>
          </a:xfrm>
        </p:spPr>
        <p:txBody>
          <a:bodyPr>
            <a:normAutofit/>
          </a:bodyPr>
          <a:lstStyle/>
          <a:p>
            <a:r>
              <a:rPr lang="en-US" sz="2400" dirty="0"/>
              <a:t>Programming language first released in 1995</a:t>
            </a:r>
          </a:p>
          <a:p>
            <a:r>
              <a:rPr lang="en-US" sz="2400" dirty="0"/>
              <a:t>Open-source derivative of Bell Lab’s “S” language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Features:</a:t>
            </a:r>
          </a:p>
          <a:p>
            <a:endParaRPr lang="en-US" sz="2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88D68C-DFA3-49E5-BDD6-F91344C1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4088" y="2330648"/>
            <a:ext cx="3948837" cy="30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32DC-819C-49BA-B3AF-2C2D7F76A638}"/>
              </a:ext>
            </a:extLst>
          </p:cNvPr>
          <p:cNvSpPr txBox="1"/>
          <p:nvPr/>
        </p:nvSpPr>
        <p:spPr>
          <a:xfrm>
            <a:off x="9029700" y="6023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https://www.r-project.org/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212475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071-4C36-4EF5-99EF-FE7241F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2" y="1690688"/>
            <a:ext cx="6505575" cy="5100469"/>
          </a:xfrm>
        </p:spPr>
        <p:txBody>
          <a:bodyPr>
            <a:normAutofit/>
          </a:bodyPr>
          <a:lstStyle/>
          <a:p>
            <a:r>
              <a:rPr lang="en-US" sz="2400" dirty="0"/>
              <a:t>Programming language first released in 1995</a:t>
            </a:r>
          </a:p>
          <a:p>
            <a:r>
              <a:rPr lang="en-US" sz="2400" dirty="0"/>
              <a:t>Open-source derivative of Bell Lab’s “S” language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Features:</a:t>
            </a:r>
          </a:p>
          <a:p>
            <a:r>
              <a:rPr lang="en-US" sz="2400" dirty="0"/>
              <a:t>Object oriented</a:t>
            </a:r>
          </a:p>
          <a:p>
            <a:endParaRPr lang="en-US" sz="2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88D68C-DFA3-49E5-BDD6-F91344C1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4088" y="2330648"/>
            <a:ext cx="3948837" cy="30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32DC-819C-49BA-B3AF-2C2D7F76A638}"/>
              </a:ext>
            </a:extLst>
          </p:cNvPr>
          <p:cNvSpPr txBox="1"/>
          <p:nvPr/>
        </p:nvSpPr>
        <p:spPr>
          <a:xfrm>
            <a:off x="9029700" y="6023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https://www.r-project.org/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52890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071-4C36-4EF5-99EF-FE7241F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2" y="1690688"/>
            <a:ext cx="6505575" cy="5100469"/>
          </a:xfrm>
        </p:spPr>
        <p:txBody>
          <a:bodyPr>
            <a:normAutofit/>
          </a:bodyPr>
          <a:lstStyle/>
          <a:p>
            <a:r>
              <a:rPr lang="en-US" sz="2400" dirty="0"/>
              <a:t>Programming language first released in 1995</a:t>
            </a:r>
          </a:p>
          <a:p>
            <a:r>
              <a:rPr lang="en-US" sz="2400" dirty="0"/>
              <a:t>Open-source derivative of Bell Lab’s “S” language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Features:</a:t>
            </a:r>
          </a:p>
          <a:p>
            <a:r>
              <a:rPr lang="en-US" sz="2400" dirty="0"/>
              <a:t>Object oriented</a:t>
            </a:r>
          </a:p>
          <a:p>
            <a:r>
              <a:rPr lang="en-US" sz="2400" dirty="0"/>
              <a:t>Interpreted (not compiled!)</a:t>
            </a:r>
          </a:p>
          <a:p>
            <a:endParaRPr lang="en-US" sz="2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88D68C-DFA3-49E5-BDD6-F91344C1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4088" y="2330648"/>
            <a:ext cx="3948837" cy="30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32DC-819C-49BA-B3AF-2C2D7F76A638}"/>
              </a:ext>
            </a:extLst>
          </p:cNvPr>
          <p:cNvSpPr txBox="1"/>
          <p:nvPr/>
        </p:nvSpPr>
        <p:spPr>
          <a:xfrm>
            <a:off x="9029700" y="6023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https://www.r-project.org/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04379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071-4C36-4EF5-99EF-FE7241F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2" y="1690688"/>
            <a:ext cx="6505575" cy="5100469"/>
          </a:xfrm>
        </p:spPr>
        <p:txBody>
          <a:bodyPr>
            <a:normAutofit/>
          </a:bodyPr>
          <a:lstStyle/>
          <a:p>
            <a:r>
              <a:rPr lang="en-US" sz="2400" dirty="0"/>
              <a:t>Programming language first released in 1995</a:t>
            </a:r>
          </a:p>
          <a:p>
            <a:r>
              <a:rPr lang="en-US" sz="2400" dirty="0"/>
              <a:t>Open-source derivative of Bell Lab’s “S” language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Features:</a:t>
            </a:r>
          </a:p>
          <a:p>
            <a:r>
              <a:rPr lang="en-US" sz="2400" dirty="0"/>
              <a:t>Object oriented</a:t>
            </a:r>
          </a:p>
          <a:p>
            <a:r>
              <a:rPr lang="en-US" sz="2400" dirty="0"/>
              <a:t>Interpreted (not compiled!)</a:t>
            </a:r>
          </a:p>
          <a:p>
            <a:r>
              <a:rPr lang="en-US" sz="2400" dirty="0"/>
              <a:t>Designed for statistical computing</a:t>
            </a:r>
          </a:p>
          <a:p>
            <a:endParaRPr lang="en-US" sz="2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88D68C-DFA3-49E5-BDD6-F91344C1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4088" y="2330648"/>
            <a:ext cx="3948837" cy="30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32DC-819C-49BA-B3AF-2C2D7F76A638}"/>
              </a:ext>
            </a:extLst>
          </p:cNvPr>
          <p:cNvSpPr txBox="1"/>
          <p:nvPr/>
        </p:nvSpPr>
        <p:spPr>
          <a:xfrm>
            <a:off x="9029700" y="6023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https://www.r-project.org/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2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tremendous interest in formal bioinformatics training... yet, opportunities for such training are sparse.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Solution: Provide workshops open to all!</a:t>
            </a:r>
          </a:p>
        </p:txBody>
      </p:sp>
    </p:spTree>
    <p:extLst>
      <p:ext uri="{BB962C8B-B14F-4D97-AF65-F5344CB8AC3E}">
        <p14:creationId xmlns:p14="http://schemas.microsoft.com/office/powerpoint/2010/main" val="6227394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071-4C36-4EF5-99EF-FE7241F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42" y="1690688"/>
            <a:ext cx="6505575" cy="5100469"/>
          </a:xfrm>
        </p:spPr>
        <p:txBody>
          <a:bodyPr>
            <a:normAutofit/>
          </a:bodyPr>
          <a:lstStyle/>
          <a:p>
            <a:r>
              <a:rPr lang="en-US" sz="2400" dirty="0"/>
              <a:t>Programming language first released in 1995</a:t>
            </a:r>
          </a:p>
          <a:p>
            <a:r>
              <a:rPr lang="en-US" sz="2400" dirty="0"/>
              <a:t>Open-source derivative of Bell Lab’s “S” language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Features:</a:t>
            </a:r>
          </a:p>
          <a:p>
            <a:r>
              <a:rPr lang="en-US" sz="2400" dirty="0"/>
              <a:t>Object oriented</a:t>
            </a:r>
          </a:p>
          <a:p>
            <a:r>
              <a:rPr lang="en-US" sz="2400" dirty="0"/>
              <a:t>Interpreted (not compiled!)</a:t>
            </a:r>
          </a:p>
          <a:p>
            <a:r>
              <a:rPr lang="en-US" sz="2400" dirty="0"/>
              <a:t>Designed for statistical computing</a:t>
            </a:r>
          </a:p>
          <a:p>
            <a:r>
              <a:rPr lang="en-US" sz="2400" dirty="0"/>
              <a:t>Easily extended with packages</a:t>
            </a:r>
          </a:p>
          <a:p>
            <a:endParaRPr lang="en-US" sz="2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788D68C-DFA3-49E5-BDD6-F91344C1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24088" y="2330648"/>
            <a:ext cx="3948837" cy="30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B32DC-819C-49BA-B3AF-2C2D7F76A638}"/>
              </a:ext>
            </a:extLst>
          </p:cNvPr>
          <p:cNvSpPr txBox="1"/>
          <p:nvPr/>
        </p:nvSpPr>
        <p:spPr>
          <a:xfrm>
            <a:off x="9029700" y="60230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https://www.r-project.org/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01750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1BAC-6958-4F10-99A6-AE28606A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43300" cy="1325563"/>
          </a:xfrm>
        </p:spPr>
        <p:txBody>
          <a:bodyPr>
            <a:normAutofit/>
          </a:bodyPr>
          <a:lstStyle/>
          <a:p>
            <a:r>
              <a:rPr lang="en-US" dirty="0"/>
              <a:t>Why learn R?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7834A4-1B19-4AC5-BEA0-E7D7555B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214312"/>
            <a:ext cx="64293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DC879B-6EAA-4866-B78A-C007E6789163}"/>
              </a:ext>
            </a:extLst>
          </p:cNvPr>
          <p:cNvSpPr txBox="1"/>
          <p:nvPr/>
        </p:nvSpPr>
        <p:spPr>
          <a:xfrm>
            <a:off x="257175" y="5997356"/>
            <a:ext cx="3857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https://stackoverflow.blog/2017/10/10/impressive-growth-r/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822B8-F5EB-4265-B89F-ADA5593FE839}"/>
              </a:ext>
            </a:extLst>
          </p:cNvPr>
          <p:cNvSpPr txBox="1"/>
          <p:nvPr/>
        </p:nvSpPr>
        <p:spPr>
          <a:xfrm>
            <a:off x="838199" y="2667000"/>
            <a:ext cx="3343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Up-and-coming language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5871799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1BAC-6958-4F10-99A6-AE28606A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43300" cy="1325563"/>
          </a:xfrm>
        </p:spPr>
        <p:txBody>
          <a:bodyPr>
            <a:normAutofit/>
          </a:bodyPr>
          <a:lstStyle/>
          <a:p>
            <a:r>
              <a:rPr lang="en-US" dirty="0"/>
              <a:t>Why learn R?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7834A4-1B19-4AC5-BEA0-E7D7555B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53013" y="214312"/>
            <a:ext cx="64293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10F34D-A127-4826-AD88-4372BCBECF3E}"/>
              </a:ext>
            </a:extLst>
          </p:cNvPr>
          <p:cNvSpPr txBox="1"/>
          <p:nvPr/>
        </p:nvSpPr>
        <p:spPr>
          <a:xfrm>
            <a:off x="257175" y="5997356"/>
            <a:ext cx="3857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https://stackoverflow.blog/2017/10/10/impressive-growth-r/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A4D7D-A46C-4C0E-BC57-E406FE2B91CE}"/>
              </a:ext>
            </a:extLst>
          </p:cNvPr>
          <p:cNvSpPr txBox="1"/>
          <p:nvPr/>
        </p:nvSpPr>
        <p:spPr>
          <a:xfrm>
            <a:off x="838200" y="26670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Academic research is the largest area of R usage</a:t>
            </a:r>
          </a:p>
        </p:txBody>
      </p:sp>
    </p:spTree>
    <p:extLst>
      <p:ext uri="{BB962C8B-B14F-4D97-AF65-F5344CB8AC3E}">
        <p14:creationId xmlns:p14="http://schemas.microsoft.com/office/powerpoint/2010/main" val="14981118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A84265D-2794-4619-9704-2728161A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236212"/>
            <a:ext cx="97536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721B2-3A1E-4E04-9345-0302C69A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R-based Bioconductor is the leading repository of bioinformatics software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FDCF4-600C-4271-8FF5-3A54F1AE8AEC}"/>
              </a:ext>
            </a:extLst>
          </p:cNvPr>
          <p:cNvSpPr txBox="1"/>
          <p:nvPr/>
        </p:nvSpPr>
        <p:spPr>
          <a:xfrm>
            <a:off x="104775" y="601096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https://blog.f1000.com/2016/07/14/going-with-the-workflow-an-interview-with-bioconductor/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150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21B2-3A1E-4E04-9345-0302C69A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R-based Bioconductor is the leading repository of bioinformatics software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24F105-27BA-4B93-BA3D-9B9BC8B61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367283"/>
            <a:ext cx="11717518" cy="3836266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lang="en-US" sz="1800" dirty="0" err="1">
                <a:solidFill>
                  <a:srgbClr val="06287E"/>
                </a:solidFill>
                <a:latin typeface="Courier"/>
              </a:rPr>
              <a:t>read_tsv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"https://bioconductor.org/packages/stats/</a:t>
            </a:r>
            <a:r>
              <a:rPr lang="en-US" sz="1800" dirty="0" err="1">
                <a:solidFill>
                  <a:srgbClr val="4070A0"/>
                </a:solidFill>
                <a:latin typeface="Courier"/>
              </a:rPr>
              <a:t>bioc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800" dirty="0" err="1">
                <a:solidFill>
                  <a:srgbClr val="4070A0"/>
                </a:solidFill>
                <a:latin typeface="Courier"/>
              </a:rPr>
              <a:t>bioc_pkg_stats.tab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lang="en-US" sz="1800" dirty="0">
                <a:latin typeface="Courier"/>
              </a:rPr>
              <a:t>(Year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!=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2021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>
                <a:solidFill>
                  <a:srgbClr val="06287E"/>
                </a:solidFill>
                <a:latin typeface="Courier"/>
              </a:rPr>
              <a:t>select</a:t>
            </a:r>
            <a:r>
              <a:rPr lang="en-US" sz="1800" dirty="0">
                <a:latin typeface="Courier"/>
              </a:rPr>
              <a:t>(Year, </a:t>
            </a:r>
            <a:r>
              <a:rPr lang="en-US" sz="1800" dirty="0" err="1">
                <a:latin typeface="Courier"/>
              </a:rPr>
              <a:t>Nb_of_downloads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group_by</a:t>
            </a:r>
            <a:r>
              <a:rPr lang="en-US" sz="1800" dirty="0">
                <a:latin typeface="Courier"/>
              </a:rPr>
              <a:t>(Year)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summarise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sum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06287E"/>
                </a:solidFill>
                <a:latin typeface="Courier"/>
              </a:rPr>
              <a:t>sum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 err="1">
                <a:latin typeface="Courier"/>
              </a:rPr>
              <a:t>Nb_of_downloads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1000000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mapping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US" sz="1800" dirty="0">
                <a:latin typeface="Courier"/>
              </a:rPr>
              <a:t> Year,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y =</a:t>
            </a:r>
            <a:r>
              <a:rPr lang="en-US" sz="1800" dirty="0">
                <a:latin typeface="Courier"/>
              </a:rPr>
              <a:t> sum))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+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geom_area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fill=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"#69b3a2"</a:t>
            </a:r>
            <a:r>
              <a:rPr lang="en-US" sz="1800" dirty="0">
                <a:latin typeface="Courier"/>
              </a:rPr>
              <a:t>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alpha=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0.4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+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geom_line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color=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"#69b3a2"</a:t>
            </a:r>
            <a:r>
              <a:rPr lang="en-US" sz="1800" dirty="0">
                <a:latin typeface="Courier"/>
              </a:rPr>
              <a:t>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size=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+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size=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lang="en-US" sz="1800" dirty="0">
                <a:latin typeface="Courier"/>
              </a:rPr>
              <a:t>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color=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"#69b3a2"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+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breaks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2009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2020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+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theme_ipsum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 err="1">
                <a:solidFill>
                  <a:srgbClr val="7D9029"/>
                </a:solidFill>
                <a:latin typeface="Courier"/>
              </a:rPr>
              <a:t>axis_title_size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10</a:t>
            </a:r>
            <a:r>
              <a:rPr lang="en-US" sz="1800" dirty="0">
                <a:latin typeface="Courier"/>
              </a:rPr>
              <a:t>)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+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</a:t>
            </a:r>
            <a:r>
              <a:rPr lang="en-US" sz="1800" dirty="0">
                <a:solidFill>
                  <a:srgbClr val="06287E"/>
                </a:solidFill>
                <a:latin typeface="Courier"/>
              </a:rPr>
              <a:t>labs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x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urier"/>
              </a:rPr>
              <a:t>NULL</a:t>
            </a:r>
            <a:r>
              <a:rPr lang="en-US" sz="1800" dirty="0">
                <a:latin typeface="Courier"/>
              </a:rPr>
              <a:t>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y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"Downloads / year (millions)"</a:t>
            </a:r>
            <a:r>
              <a:rPr lang="en-US" sz="1800" dirty="0">
                <a:latin typeface="Courier"/>
              </a:rPr>
              <a:t>, </a:t>
            </a:r>
            <a:br>
              <a:rPr lang="en-US" sz="1800" dirty="0"/>
            </a:br>
            <a:r>
              <a:rPr lang="en-US" sz="1800" dirty="0">
                <a:latin typeface="Courier"/>
              </a:rPr>
              <a:t>      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title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"Bioconductor package downloads / year over time"</a:t>
            </a:r>
            <a:r>
              <a:rPr lang="en-US" sz="1800" dirty="0">
                <a:latin typeface="Courier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A0A34-16D6-4382-A4AB-EC4ECD937095}"/>
              </a:ext>
            </a:extLst>
          </p:cNvPr>
          <p:cNvSpPr txBox="1"/>
          <p:nvPr/>
        </p:nvSpPr>
        <p:spPr>
          <a:xfrm>
            <a:off x="794929" y="2365653"/>
            <a:ext cx="9906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Question: Is the popularity of Bioconductor increasing over time?</a:t>
            </a:r>
          </a:p>
        </p:txBody>
      </p:sp>
    </p:spTree>
    <p:extLst>
      <p:ext uri="{BB962C8B-B14F-4D97-AF65-F5344CB8AC3E}">
        <p14:creationId xmlns:p14="http://schemas.microsoft.com/office/powerpoint/2010/main" val="224502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DF22E-BE9A-4E1E-A820-4C702FB5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7816" y="1830716"/>
            <a:ext cx="9876367" cy="49381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75DC53-2FBC-44EA-A870-5DDC080D49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R-based Bioconductor is the leading repository of bioinformatics software</a:t>
            </a:r>
          </a:p>
        </p:txBody>
      </p:sp>
    </p:spTree>
    <p:extLst>
      <p:ext uri="{BB962C8B-B14F-4D97-AF65-F5344CB8AC3E}">
        <p14:creationId xmlns:p14="http://schemas.microsoft.com/office/powerpoint/2010/main" val="3361555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D125-C36F-427C-9691-0EB06B7A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alternatives to R exist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7966120-9FA6-4E39-8A16-B4C3C3A59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4" t="18332" r="8917" b="20159"/>
          <a:stretch/>
        </p:blipFill>
        <p:spPr bwMode="auto">
          <a:xfrm>
            <a:off x="381000" y="2684617"/>
            <a:ext cx="5161741" cy="20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2C36FB-1E4B-415A-9420-F9C6B3F344AF}"/>
              </a:ext>
            </a:extLst>
          </p:cNvPr>
          <p:cNvSpPr txBox="1"/>
          <p:nvPr/>
        </p:nvSpPr>
        <p:spPr>
          <a:xfrm>
            <a:off x="381000" y="580947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https://juniortech.org/wp-content/uploads/2017/04/python-software-logo.jpg</a:t>
            </a:r>
            <a:endParaRPr lang="en-US" sz="1050" dirty="0"/>
          </a:p>
        </p:txBody>
      </p:sp>
      <p:pic>
        <p:nvPicPr>
          <p:cNvPr id="6150" name="Picture 6" descr="MATLAB logo">
            <a:extLst>
              <a:ext uri="{FF2B5EF4-FFF2-40B4-BE49-F238E27FC236}">
                <a16:creationId xmlns:a16="http://schemas.microsoft.com/office/drawing/2014/main" id="{1DFF365F-B6D6-4EA5-B1FC-E19A29BA5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88" y="2193663"/>
            <a:ext cx="5843912" cy="29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0695B5-494E-40C7-BA77-ABE255BF8EA3}"/>
              </a:ext>
            </a:extLst>
          </p:cNvPr>
          <p:cNvSpPr txBox="1"/>
          <p:nvPr/>
        </p:nvSpPr>
        <p:spPr>
          <a:xfrm>
            <a:off x="5967088" y="580947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https://eps.leeds.ac.uk/events/event///5932/how-can-matlab-help-research-workflows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641715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BE702-B36F-4524-A291-BF2DA55B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R</a:t>
            </a:r>
          </a:p>
        </p:txBody>
      </p:sp>
    </p:spTree>
    <p:extLst>
      <p:ext uri="{BB962C8B-B14F-4D97-AF65-F5344CB8AC3E}">
        <p14:creationId xmlns:p14="http://schemas.microsoft.com/office/powerpoint/2010/main" val="1749799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941717-A6E3-48C1-954C-EBB39796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161469"/>
            <a:ext cx="9345329" cy="6535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244184-590A-4500-B05F-61DC36AB0B5F}"/>
              </a:ext>
            </a:extLst>
          </p:cNvPr>
          <p:cNvSpPr/>
          <p:nvPr/>
        </p:nvSpPr>
        <p:spPr>
          <a:xfrm>
            <a:off x="2772077" y="1742173"/>
            <a:ext cx="3936732" cy="558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0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84C1F-C77C-4DBA-BB6E-F0BD4657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3" y="0"/>
            <a:ext cx="1131855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CD6327-8B1E-48AF-A7A6-693813C8B414}"/>
              </a:ext>
            </a:extLst>
          </p:cNvPr>
          <p:cNvSpPr/>
          <p:nvPr/>
        </p:nvSpPr>
        <p:spPr>
          <a:xfrm>
            <a:off x="933653" y="1905802"/>
            <a:ext cx="856646" cy="404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0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2138</Words>
  <Application>Microsoft Office PowerPoint</Application>
  <PresentationFormat>Widescreen</PresentationFormat>
  <Paragraphs>366</Paragraphs>
  <Slides>120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9" baseType="lpstr">
      <vt:lpstr>-apple-system</vt:lpstr>
      <vt:lpstr>Arial</vt:lpstr>
      <vt:lpstr>Arial Nova</vt:lpstr>
      <vt:lpstr>Calibri</vt:lpstr>
      <vt:lpstr>Calibri Light</vt:lpstr>
      <vt:lpstr>Courier</vt:lpstr>
      <vt:lpstr>Open Sans</vt:lpstr>
      <vt:lpstr>open-sans-bold</vt:lpstr>
      <vt:lpstr>Office Theme</vt:lpstr>
      <vt:lpstr>Bioinformatics Bootcamp</vt:lpstr>
      <vt:lpstr>Workshop Orientation</vt:lpstr>
      <vt:lpstr>Why a workshop?</vt:lpstr>
      <vt:lpstr>Why a workshop?</vt:lpstr>
      <vt:lpstr>Why a workshop?</vt:lpstr>
      <vt:lpstr>Why a workshop?</vt:lpstr>
      <vt:lpstr>Why a workshop?</vt:lpstr>
      <vt:lpstr>Why a workshop?</vt:lpstr>
      <vt:lpstr>Why a workshop?</vt:lpstr>
      <vt:lpstr>Workshop Structure</vt:lpstr>
      <vt:lpstr>Workshop Structure</vt:lpstr>
      <vt:lpstr>Workshop Structure</vt:lpstr>
      <vt:lpstr>Workshop Structure</vt:lpstr>
      <vt:lpstr>Learning goals and objectives</vt:lpstr>
      <vt:lpstr>Learning goals and objectives</vt:lpstr>
      <vt:lpstr>How to succeed in this workshop</vt:lpstr>
      <vt:lpstr>How to succeed in this workshop</vt:lpstr>
      <vt:lpstr>How to succeed in this workshop</vt:lpstr>
      <vt:lpstr>How to succeed in this workshop</vt:lpstr>
      <vt:lpstr>Bioinformatics Bootcamp Instructors</vt:lpstr>
      <vt:lpstr>About BIG club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Bioinformatics is open source science</vt:lpstr>
      <vt:lpstr>Bioinformatics is open source science</vt:lpstr>
      <vt:lpstr>Bioinformatics is open source science</vt:lpstr>
      <vt:lpstr>Bioinformatics is open source science</vt:lpstr>
      <vt:lpstr>Bioinformatics is open source science</vt:lpstr>
      <vt:lpstr>Bioinformatics is open source science</vt:lpstr>
      <vt:lpstr>Implications of Open Source Bioinformatics…</vt:lpstr>
      <vt:lpstr>How to learn bioinformatics.</vt:lpstr>
      <vt:lpstr>What is bioinformatics?</vt:lpstr>
      <vt:lpstr>What is bioinformatics?</vt:lpstr>
      <vt:lpstr>PowerPoint Presentation</vt:lpstr>
      <vt:lpstr>What is bioinformatics?</vt:lpstr>
      <vt:lpstr>PowerPoint Presentation</vt:lpstr>
      <vt:lpstr>How to learn bioinformatics.</vt:lpstr>
      <vt:lpstr>Step 1: Learn Data Science</vt:lpstr>
      <vt:lpstr>PowerPoint Presentation</vt:lpstr>
      <vt:lpstr>PowerPoint Presentation</vt:lpstr>
      <vt:lpstr>Step 2: Answer biological questions</vt:lpstr>
      <vt:lpstr>Step 2: Answer biological questions</vt:lpstr>
      <vt:lpstr>PowerPoint Presentation</vt:lpstr>
      <vt:lpstr>Where to get help</vt:lpstr>
      <vt:lpstr>Workshop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R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Why learn R?</vt:lpstr>
      <vt:lpstr>Why learn R?</vt:lpstr>
      <vt:lpstr>R-based Bioconductor is the leading repository of bioinformatics software</vt:lpstr>
      <vt:lpstr>R-based Bioconductor is the leading repository of bioinformatics software</vt:lpstr>
      <vt:lpstr>PowerPoint Presentation</vt:lpstr>
      <vt:lpstr>Fine alternatives to R exist</vt:lpstr>
      <vt:lpstr>Setting up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RStudio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#1</dc:title>
  <dc:creator>Henry Miller</dc:creator>
  <cp:lastModifiedBy>Henry Miller</cp:lastModifiedBy>
  <cp:revision>44</cp:revision>
  <dcterms:created xsi:type="dcterms:W3CDTF">2021-01-04T23:26:15Z</dcterms:created>
  <dcterms:modified xsi:type="dcterms:W3CDTF">2021-02-22T19:38:34Z</dcterms:modified>
</cp:coreProperties>
</file>